
<file path=[Content_Types].xml><?xml version="1.0" encoding="utf-8"?>
<Types xmlns="http://schemas.openxmlformats.org/package/2006/content-types">
  <Override PartName="/ppt/slides/slide6.xml" ContentType="application/vnd.openxmlformats-officedocument.presentationml.slide+xml"/>
  <Override PartName="/ppt/slideLayouts/slideLayout8.xml" ContentType="application/vnd.openxmlformats-officedocument.presentationml.slideLayout+xml"/>
  <Override PartName="/ppt/notesSlides/notesSlide2.xml" ContentType="application/vnd.openxmlformats-officedocument.presentationml.notesSlide+xml"/>
  <Override PartName="/ppt/slideMasters/slideMaster1.xml" ContentType="application/vnd.openxmlformats-officedocument.presentationml.slideMaster+xml"/>
  <Override PartName="/ppt/slides/slide4.xml" ContentType="application/vnd.openxmlformats-officedocument.presentationml.slide+xml"/>
  <Override PartName="/ppt/slides/slide18.xml" ContentType="application/vnd.openxmlformats-officedocument.presentationml.slide+xml"/>
  <Override PartName="/ppt/slides/slide27.xml" ContentType="application/vnd.openxmlformats-officedocument.presentationml.slide+xml"/>
  <Override PartName="/ppt/slideLayouts/slideLayout4.xml" ContentType="application/vnd.openxmlformats-officedocument.presentationml.slideLayout+xml"/>
  <Override PartName="/ppt/slideLayouts/slideLayout6.xml" ContentType="application/vnd.openxmlformats-officedocument.presentationml.slideLayout+xml"/>
  <Override PartName="/ppt/slides/slide1.xml" ContentType="application/vnd.openxmlformats-officedocument.presentationml.slide+xml"/>
  <Override PartName="/ppt/slides/slide2.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Override PartName="/ppt/slideLayouts/slideLayout3.xml" ContentType="application/vnd.openxmlformats-officedocument.presentationml.slideLayout+xml"/>
  <Default Extension="emf" ContentType="image/x-emf"/>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s/slide13.xml" ContentType="application/vnd.openxmlformats-officedocument.presentationml.slide+xml"/>
  <Override PartName="/ppt/slides/slide14.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notesMasters/notesMaster1.xml" ContentType="application/vnd.openxmlformats-officedocument.presentationml.notesMaster+xml"/>
  <Override PartName="/ppt/slideLayouts/slideLayout1.xml" ContentType="application/vnd.openxmlformats-officedocument.presentationml.slideLayout+xml"/>
  <Override PartName="/docProps/app.xml" ContentType="application/vnd.openxmlformats-officedocument.extended-properties+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tableStyles.xml" ContentType="application/vnd.openxmlformats-officedocument.presentationml.tableStyles+xml"/>
  <Override PartName="/ppt/slideLayouts/slideLayout11.xml" ContentType="application/vnd.openxmlformats-officedocument.presentationml.slideLayout+xml"/>
  <Override PartName="/ppt/slideLayouts/slideLayout10.xml" ContentType="application/vnd.openxmlformats-officedocument.presentationml.slideLayout+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viewProps.xml" ContentType="application/vnd.openxmlformats-officedocument.presentationml.viewProps+xml"/>
  <Override PartName="/ppt/slideLayouts/slideLayout9.xml" ContentType="application/vnd.openxmlformats-officedocument.presentationml.slideLayout+xml"/>
  <Override PartName="/docProps/core.xml" ContentType="application/vnd.openxmlformats-package.core-properties+xml"/>
  <Override PartName="/ppt/slides/slide5.xml" ContentType="application/vnd.openxmlformats-officedocument.presentationml.slide+xml"/>
  <Override PartName="/ppt/slides/slide19.xml" ContentType="application/vnd.openxmlformats-officedocument.presentationml.slide+xml"/>
  <Override PartName="/ppt/slides/slide28.xml" ContentType="application/vnd.openxmlformats-officedocument.presentationml.slide+xml"/>
  <Override PartName="/ppt/slideLayouts/slideLayout7.xml" ContentType="application/vnd.openxmlformats-officedocument.presentationml.slideLayout+xml"/>
  <Override PartName="/ppt/notesSlides/notesSlide1.xml" ContentType="application/vnd.openxmlformats-officedocument.presentationml.notesSlide+xml"/>
  <Override PartName="/ppt/slides/slide3.xml" ContentType="application/vnd.openxmlformats-officedocument.presentationml.slide+xml"/>
  <Override PartName="/ppt/slides/slide17.xml" ContentType="application/vnd.openxmlformats-officedocument.presentationml.slide+xml"/>
  <Override PartName="/ppt/slides/slide26.xml" ContentType="application/vnd.openxmlformats-officedocument.presentationml.slide+xml"/>
  <Override PartName="/ppt/presProps.xml" ContentType="application/vnd.openxmlformats-officedocument.presentationml.presProps+xml"/>
  <Override PartName="/ppt/slideLayouts/slideLayout5.xml" ContentType="application/vnd.openxmlformats-officedocument.presentationml.slideLayout+xml"/>
  <Override PartName="/ppt/theme/theme2.xml" ContentType="application/vnd.openxmlformats-officedocument.theme+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30"/>
  </p:notesMasterIdLst>
  <p:sldIdLst>
    <p:sldId id="257" r:id="rId2"/>
    <p:sldId id="256" r:id="rId3"/>
    <p:sldId id="262" r:id="rId4"/>
    <p:sldId id="263" r:id="rId5"/>
    <p:sldId id="265" r:id="rId6"/>
    <p:sldId id="264" r:id="rId7"/>
    <p:sldId id="282" r:id="rId8"/>
    <p:sldId id="283" r:id="rId9"/>
    <p:sldId id="266" r:id="rId10"/>
    <p:sldId id="259" r:id="rId11"/>
    <p:sldId id="271" r:id="rId12"/>
    <p:sldId id="273" r:id="rId13"/>
    <p:sldId id="260" r:id="rId14"/>
    <p:sldId id="261" r:id="rId15"/>
    <p:sldId id="267" r:id="rId16"/>
    <p:sldId id="275" r:id="rId17"/>
    <p:sldId id="276" r:id="rId18"/>
    <p:sldId id="277" r:id="rId19"/>
    <p:sldId id="278" r:id="rId20"/>
    <p:sldId id="268" r:id="rId21"/>
    <p:sldId id="286" r:id="rId22"/>
    <p:sldId id="279" r:id="rId23"/>
    <p:sldId id="287" r:id="rId24"/>
    <p:sldId id="285" r:id="rId25"/>
    <p:sldId id="288" r:id="rId26"/>
    <p:sldId id="274" r:id="rId27"/>
    <p:sldId id="270" r:id="rId28"/>
    <p:sldId id="272" r:id="rId29"/>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p:cViewPr>
        <p:scale>
          <a:sx n="80" d="100"/>
          <a:sy n="80" d="100"/>
        </p:scale>
        <p:origin x="-1074" y="420"/>
      </p:cViewPr>
      <p:guideLst>
        <p:guide orient="horz" pos="2160"/>
        <p:guide pos="2880"/>
      </p:guideLst>
    </p:cSldViewPr>
  </p:slideViewPr>
  <p:notesTextViewPr>
    <p:cViewPr>
      <p:scale>
        <a:sx n="100" d="100"/>
        <a:sy n="100" d="100"/>
      </p:scale>
      <p:origin x="0" y="0"/>
    </p:cViewPr>
  </p:notesTextViewPr>
  <p:sorterViewPr>
    <p:cViewPr>
      <p:scale>
        <a:sx n="66" d="100"/>
        <a:sy n="66" d="100"/>
      </p:scale>
      <p:origin x="0" y="0"/>
    </p:cViewPr>
  </p:sorterViewPr>
  <p:gridSpacing cx="73736200" cy="7373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tableStyles" Target="tableStyle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theme" Target="theme/theme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viewProps" Target="view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notesMaster" Target="notesMasters/notes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CA"/>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9DF15FCF-02DF-4C4E-84C6-59B36CE8587F}" type="datetimeFigureOut">
              <a:rPr lang="en-CA" smtClean="0"/>
              <a:pPr/>
              <a:t>20/12/2017</a:t>
            </a:fld>
            <a:endParaRPr lang="en-CA"/>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CA"/>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CA"/>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CA"/>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470CF133-AA09-42BD-81E4-EC4A0E89E735}" type="slidenum">
              <a:rPr lang="en-CA" smtClean="0"/>
              <a:pPr/>
              <a:t>‹#›</a:t>
            </a:fld>
            <a:endParaRPr lang="en-CA"/>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CA" dirty="0"/>
          </a:p>
        </p:txBody>
      </p:sp>
      <p:sp>
        <p:nvSpPr>
          <p:cNvPr id="4" name="Slide Number Placeholder 3"/>
          <p:cNvSpPr>
            <a:spLocks noGrp="1"/>
          </p:cNvSpPr>
          <p:nvPr>
            <p:ph type="sldNum" sz="quarter" idx="10"/>
          </p:nvPr>
        </p:nvSpPr>
        <p:spPr/>
        <p:txBody>
          <a:bodyPr/>
          <a:lstStyle/>
          <a:p>
            <a:fld id="{470CF133-AA09-42BD-81E4-EC4A0E89E735}" type="slidenum">
              <a:rPr lang="en-CA" smtClean="0"/>
              <a:pPr/>
              <a:t>22</a:t>
            </a:fld>
            <a:endParaRPr lang="en-CA"/>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CA" dirty="0"/>
          </a:p>
        </p:txBody>
      </p:sp>
      <p:sp>
        <p:nvSpPr>
          <p:cNvPr id="4" name="Slide Number Placeholder 3"/>
          <p:cNvSpPr>
            <a:spLocks noGrp="1"/>
          </p:cNvSpPr>
          <p:nvPr>
            <p:ph type="sldNum" sz="quarter" idx="10"/>
          </p:nvPr>
        </p:nvSpPr>
        <p:spPr/>
        <p:txBody>
          <a:bodyPr/>
          <a:lstStyle/>
          <a:p>
            <a:fld id="{470CF133-AA09-42BD-81E4-EC4A0E89E735}" type="slidenum">
              <a:rPr lang="en-CA" smtClean="0"/>
              <a:pPr/>
              <a:t>23</a:t>
            </a:fld>
            <a:endParaRPr lang="en-CA"/>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CA"/>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CA"/>
          </a:p>
        </p:txBody>
      </p:sp>
      <p:sp>
        <p:nvSpPr>
          <p:cNvPr id="4" name="Date Placeholder 3"/>
          <p:cNvSpPr>
            <a:spLocks noGrp="1"/>
          </p:cNvSpPr>
          <p:nvPr>
            <p:ph type="dt" sz="half" idx="10"/>
          </p:nvPr>
        </p:nvSpPr>
        <p:spPr/>
        <p:txBody>
          <a:bodyPr/>
          <a:lstStyle/>
          <a:p>
            <a:fld id="{91CB87C7-97D1-4627-8098-D2E082703E42}" type="datetimeFigureOut">
              <a:rPr lang="en-CA" smtClean="0"/>
              <a:pPr/>
              <a:t>20/12/2017</a:t>
            </a:fld>
            <a:endParaRPr lang="en-CA"/>
          </a:p>
        </p:txBody>
      </p:sp>
      <p:sp>
        <p:nvSpPr>
          <p:cNvPr id="5" name="Footer Placeholder 4"/>
          <p:cNvSpPr>
            <a:spLocks noGrp="1"/>
          </p:cNvSpPr>
          <p:nvPr>
            <p:ph type="ftr" sz="quarter" idx="11"/>
          </p:nvPr>
        </p:nvSpPr>
        <p:spPr/>
        <p:txBody>
          <a:bodyPr/>
          <a:lstStyle/>
          <a:p>
            <a:endParaRPr lang="en-CA"/>
          </a:p>
        </p:txBody>
      </p:sp>
      <p:sp>
        <p:nvSpPr>
          <p:cNvPr id="6" name="Slide Number Placeholder 5"/>
          <p:cNvSpPr>
            <a:spLocks noGrp="1"/>
          </p:cNvSpPr>
          <p:nvPr>
            <p:ph type="sldNum" sz="quarter" idx="12"/>
          </p:nvPr>
        </p:nvSpPr>
        <p:spPr/>
        <p:txBody>
          <a:bodyPr/>
          <a:lstStyle/>
          <a:p>
            <a:fld id="{F90B73C7-0D84-428A-83BF-C157E61F4299}" type="slidenum">
              <a:rPr lang="en-CA" smtClean="0"/>
              <a:pPr/>
              <a:t>‹#›</a:t>
            </a:fld>
            <a:endParaRPr lang="en-CA"/>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CA"/>
          </a:p>
        </p:txBody>
      </p:sp>
      <p:sp>
        <p:nvSpPr>
          <p:cNvPr id="4" name="Date Placeholder 3"/>
          <p:cNvSpPr>
            <a:spLocks noGrp="1"/>
          </p:cNvSpPr>
          <p:nvPr>
            <p:ph type="dt" sz="half" idx="10"/>
          </p:nvPr>
        </p:nvSpPr>
        <p:spPr/>
        <p:txBody>
          <a:bodyPr/>
          <a:lstStyle/>
          <a:p>
            <a:fld id="{91CB87C7-97D1-4627-8098-D2E082703E42}" type="datetimeFigureOut">
              <a:rPr lang="en-CA" smtClean="0"/>
              <a:pPr/>
              <a:t>20/12/2017</a:t>
            </a:fld>
            <a:endParaRPr lang="en-CA"/>
          </a:p>
        </p:txBody>
      </p:sp>
      <p:sp>
        <p:nvSpPr>
          <p:cNvPr id="5" name="Footer Placeholder 4"/>
          <p:cNvSpPr>
            <a:spLocks noGrp="1"/>
          </p:cNvSpPr>
          <p:nvPr>
            <p:ph type="ftr" sz="quarter" idx="11"/>
          </p:nvPr>
        </p:nvSpPr>
        <p:spPr/>
        <p:txBody>
          <a:bodyPr/>
          <a:lstStyle/>
          <a:p>
            <a:endParaRPr lang="en-CA"/>
          </a:p>
        </p:txBody>
      </p:sp>
      <p:sp>
        <p:nvSpPr>
          <p:cNvPr id="6" name="Slide Number Placeholder 5"/>
          <p:cNvSpPr>
            <a:spLocks noGrp="1"/>
          </p:cNvSpPr>
          <p:nvPr>
            <p:ph type="sldNum" sz="quarter" idx="12"/>
          </p:nvPr>
        </p:nvSpPr>
        <p:spPr/>
        <p:txBody>
          <a:bodyPr/>
          <a:lstStyle/>
          <a:p>
            <a:fld id="{F90B73C7-0D84-428A-83BF-C157E61F4299}" type="slidenum">
              <a:rPr lang="en-CA" smtClean="0"/>
              <a:pPr/>
              <a:t>‹#›</a:t>
            </a:fld>
            <a:endParaRPr lang="en-CA"/>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CA"/>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CA"/>
          </a:p>
        </p:txBody>
      </p:sp>
      <p:sp>
        <p:nvSpPr>
          <p:cNvPr id="4" name="Date Placeholder 3"/>
          <p:cNvSpPr>
            <a:spLocks noGrp="1"/>
          </p:cNvSpPr>
          <p:nvPr>
            <p:ph type="dt" sz="half" idx="10"/>
          </p:nvPr>
        </p:nvSpPr>
        <p:spPr/>
        <p:txBody>
          <a:bodyPr/>
          <a:lstStyle/>
          <a:p>
            <a:fld id="{91CB87C7-97D1-4627-8098-D2E082703E42}" type="datetimeFigureOut">
              <a:rPr lang="en-CA" smtClean="0"/>
              <a:pPr/>
              <a:t>20/12/2017</a:t>
            </a:fld>
            <a:endParaRPr lang="en-CA"/>
          </a:p>
        </p:txBody>
      </p:sp>
      <p:sp>
        <p:nvSpPr>
          <p:cNvPr id="5" name="Footer Placeholder 4"/>
          <p:cNvSpPr>
            <a:spLocks noGrp="1"/>
          </p:cNvSpPr>
          <p:nvPr>
            <p:ph type="ftr" sz="quarter" idx="11"/>
          </p:nvPr>
        </p:nvSpPr>
        <p:spPr/>
        <p:txBody>
          <a:bodyPr/>
          <a:lstStyle/>
          <a:p>
            <a:endParaRPr lang="en-CA"/>
          </a:p>
        </p:txBody>
      </p:sp>
      <p:sp>
        <p:nvSpPr>
          <p:cNvPr id="6" name="Slide Number Placeholder 5"/>
          <p:cNvSpPr>
            <a:spLocks noGrp="1"/>
          </p:cNvSpPr>
          <p:nvPr>
            <p:ph type="sldNum" sz="quarter" idx="12"/>
          </p:nvPr>
        </p:nvSpPr>
        <p:spPr/>
        <p:txBody>
          <a:bodyPr/>
          <a:lstStyle/>
          <a:p>
            <a:fld id="{F90B73C7-0D84-428A-83BF-C157E61F4299}" type="slidenum">
              <a:rPr lang="en-CA" smtClean="0"/>
              <a:pPr/>
              <a:t>‹#›</a:t>
            </a:fld>
            <a:endParaRPr lang="en-CA"/>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CA"/>
          </a:p>
        </p:txBody>
      </p:sp>
      <p:sp>
        <p:nvSpPr>
          <p:cNvPr id="4" name="Date Placeholder 3"/>
          <p:cNvSpPr>
            <a:spLocks noGrp="1"/>
          </p:cNvSpPr>
          <p:nvPr>
            <p:ph type="dt" sz="half" idx="10"/>
          </p:nvPr>
        </p:nvSpPr>
        <p:spPr/>
        <p:txBody>
          <a:bodyPr/>
          <a:lstStyle/>
          <a:p>
            <a:fld id="{91CB87C7-97D1-4627-8098-D2E082703E42}" type="datetimeFigureOut">
              <a:rPr lang="en-CA" smtClean="0"/>
              <a:pPr/>
              <a:t>20/12/2017</a:t>
            </a:fld>
            <a:endParaRPr lang="en-CA"/>
          </a:p>
        </p:txBody>
      </p:sp>
      <p:sp>
        <p:nvSpPr>
          <p:cNvPr id="5" name="Footer Placeholder 4"/>
          <p:cNvSpPr>
            <a:spLocks noGrp="1"/>
          </p:cNvSpPr>
          <p:nvPr>
            <p:ph type="ftr" sz="quarter" idx="11"/>
          </p:nvPr>
        </p:nvSpPr>
        <p:spPr/>
        <p:txBody>
          <a:bodyPr/>
          <a:lstStyle/>
          <a:p>
            <a:endParaRPr lang="en-CA"/>
          </a:p>
        </p:txBody>
      </p:sp>
      <p:sp>
        <p:nvSpPr>
          <p:cNvPr id="6" name="Slide Number Placeholder 5"/>
          <p:cNvSpPr>
            <a:spLocks noGrp="1"/>
          </p:cNvSpPr>
          <p:nvPr>
            <p:ph type="sldNum" sz="quarter" idx="12"/>
          </p:nvPr>
        </p:nvSpPr>
        <p:spPr/>
        <p:txBody>
          <a:bodyPr/>
          <a:lstStyle/>
          <a:p>
            <a:fld id="{F90B73C7-0D84-428A-83BF-C157E61F4299}" type="slidenum">
              <a:rPr lang="en-CA" smtClean="0"/>
              <a:pPr/>
              <a:t>‹#›</a:t>
            </a:fld>
            <a:endParaRPr lang="en-CA"/>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91CB87C7-97D1-4627-8098-D2E082703E42}" type="datetimeFigureOut">
              <a:rPr lang="en-CA" smtClean="0"/>
              <a:pPr/>
              <a:t>20/12/2017</a:t>
            </a:fld>
            <a:endParaRPr lang="en-CA"/>
          </a:p>
        </p:txBody>
      </p:sp>
      <p:sp>
        <p:nvSpPr>
          <p:cNvPr id="5" name="Footer Placeholder 4"/>
          <p:cNvSpPr>
            <a:spLocks noGrp="1"/>
          </p:cNvSpPr>
          <p:nvPr>
            <p:ph type="ftr" sz="quarter" idx="11"/>
          </p:nvPr>
        </p:nvSpPr>
        <p:spPr/>
        <p:txBody>
          <a:bodyPr/>
          <a:lstStyle/>
          <a:p>
            <a:endParaRPr lang="en-CA"/>
          </a:p>
        </p:txBody>
      </p:sp>
      <p:sp>
        <p:nvSpPr>
          <p:cNvPr id="6" name="Slide Number Placeholder 5"/>
          <p:cNvSpPr>
            <a:spLocks noGrp="1"/>
          </p:cNvSpPr>
          <p:nvPr>
            <p:ph type="sldNum" sz="quarter" idx="12"/>
          </p:nvPr>
        </p:nvSpPr>
        <p:spPr/>
        <p:txBody>
          <a:bodyPr/>
          <a:lstStyle/>
          <a:p>
            <a:fld id="{F90B73C7-0D84-428A-83BF-C157E61F4299}" type="slidenum">
              <a:rPr lang="en-CA" smtClean="0"/>
              <a:pPr/>
              <a:t>‹#›</a:t>
            </a:fld>
            <a:endParaRPr lang="en-CA"/>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CA"/>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CA"/>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CA"/>
          </a:p>
        </p:txBody>
      </p:sp>
      <p:sp>
        <p:nvSpPr>
          <p:cNvPr id="5" name="Date Placeholder 4"/>
          <p:cNvSpPr>
            <a:spLocks noGrp="1"/>
          </p:cNvSpPr>
          <p:nvPr>
            <p:ph type="dt" sz="half" idx="10"/>
          </p:nvPr>
        </p:nvSpPr>
        <p:spPr/>
        <p:txBody>
          <a:bodyPr/>
          <a:lstStyle/>
          <a:p>
            <a:fld id="{91CB87C7-97D1-4627-8098-D2E082703E42}" type="datetimeFigureOut">
              <a:rPr lang="en-CA" smtClean="0"/>
              <a:pPr/>
              <a:t>20/12/2017</a:t>
            </a:fld>
            <a:endParaRPr lang="en-CA"/>
          </a:p>
        </p:txBody>
      </p:sp>
      <p:sp>
        <p:nvSpPr>
          <p:cNvPr id="6" name="Footer Placeholder 5"/>
          <p:cNvSpPr>
            <a:spLocks noGrp="1"/>
          </p:cNvSpPr>
          <p:nvPr>
            <p:ph type="ftr" sz="quarter" idx="11"/>
          </p:nvPr>
        </p:nvSpPr>
        <p:spPr/>
        <p:txBody>
          <a:bodyPr/>
          <a:lstStyle/>
          <a:p>
            <a:endParaRPr lang="en-CA"/>
          </a:p>
        </p:txBody>
      </p:sp>
      <p:sp>
        <p:nvSpPr>
          <p:cNvPr id="7" name="Slide Number Placeholder 6"/>
          <p:cNvSpPr>
            <a:spLocks noGrp="1"/>
          </p:cNvSpPr>
          <p:nvPr>
            <p:ph type="sldNum" sz="quarter" idx="12"/>
          </p:nvPr>
        </p:nvSpPr>
        <p:spPr/>
        <p:txBody>
          <a:bodyPr/>
          <a:lstStyle/>
          <a:p>
            <a:fld id="{F90B73C7-0D84-428A-83BF-C157E61F4299}" type="slidenum">
              <a:rPr lang="en-CA" smtClean="0"/>
              <a:pPr/>
              <a:t>‹#›</a:t>
            </a:fld>
            <a:endParaRPr lang="en-CA"/>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CA"/>
          </a:p>
        </p:txBody>
      </p:sp>
      <p:sp>
        <p:nvSpPr>
          <p:cNvPr id="7" name="Date Placeholder 6"/>
          <p:cNvSpPr>
            <a:spLocks noGrp="1"/>
          </p:cNvSpPr>
          <p:nvPr>
            <p:ph type="dt" sz="half" idx="10"/>
          </p:nvPr>
        </p:nvSpPr>
        <p:spPr/>
        <p:txBody>
          <a:bodyPr/>
          <a:lstStyle/>
          <a:p>
            <a:fld id="{91CB87C7-97D1-4627-8098-D2E082703E42}" type="datetimeFigureOut">
              <a:rPr lang="en-CA" smtClean="0"/>
              <a:pPr/>
              <a:t>20/12/2017</a:t>
            </a:fld>
            <a:endParaRPr lang="en-CA"/>
          </a:p>
        </p:txBody>
      </p:sp>
      <p:sp>
        <p:nvSpPr>
          <p:cNvPr id="8" name="Footer Placeholder 7"/>
          <p:cNvSpPr>
            <a:spLocks noGrp="1"/>
          </p:cNvSpPr>
          <p:nvPr>
            <p:ph type="ftr" sz="quarter" idx="11"/>
          </p:nvPr>
        </p:nvSpPr>
        <p:spPr/>
        <p:txBody>
          <a:bodyPr/>
          <a:lstStyle/>
          <a:p>
            <a:endParaRPr lang="en-CA"/>
          </a:p>
        </p:txBody>
      </p:sp>
      <p:sp>
        <p:nvSpPr>
          <p:cNvPr id="9" name="Slide Number Placeholder 8"/>
          <p:cNvSpPr>
            <a:spLocks noGrp="1"/>
          </p:cNvSpPr>
          <p:nvPr>
            <p:ph type="sldNum" sz="quarter" idx="12"/>
          </p:nvPr>
        </p:nvSpPr>
        <p:spPr/>
        <p:txBody>
          <a:bodyPr/>
          <a:lstStyle/>
          <a:p>
            <a:fld id="{F90B73C7-0D84-428A-83BF-C157E61F4299}" type="slidenum">
              <a:rPr lang="en-CA" smtClean="0"/>
              <a:pPr/>
              <a:t>‹#›</a:t>
            </a:fld>
            <a:endParaRPr lang="en-CA"/>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CA"/>
          </a:p>
        </p:txBody>
      </p:sp>
      <p:sp>
        <p:nvSpPr>
          <p:cNvPr id="3" name="Date Placeholder 2"/>
          <p:cNvSpPr>
            <a:spLocks noGrp="1"/>
          </p:cNvSpPr>
          <p:nvPr>
            <p:ph type="dt" sz="half" idx="10"/>
          </p:nvPr>
        </p:nvSpPr>
        <p:spPr/>
        <p:txBody>
          <a:bodyPr/>
          <a:lstStyle/>
          <a:p>
            <a:fld id="{91CB87C7-97D1-4627-8098-D2E082703E42}" type="datetimeFigureOut">
              <a:rPr lang="en-CA" smtClean="0"/>
              <a:pPr/>
              <a:t>20/12/2017</a:t>
            </a:fld>
            <a:endParaRPr lang="en-CA"/>
          </a:p>
        </p:txBody>
      </p:sp>
      <p:sp>
        <p:nvSpPr>
          <p:cNvPr id="4" name="Footer Placeholder 3"/>
          <p:cNvSpPr>
            <a:spLocks noGrp="1"/>
          </p:cNvSpPr>
          <p:nvPr>
            <p:ph type="ftr" sz="quarter" idx="11"/>
          </p:nvPr>
        </p:nvSpPr>
        <p:spPr/>
        <p:txBody>
          <a:bodyPr/>
          <a:lstStyle/>
          <a:p>
            <a:endParaRPr lang="en-CA"/>
          </a:p>
        </p:txBody>
      </p:sp>
      <p:sp>
        <p:nvSpPr>
          <p:cNvPr id="5" name="Slide Number Placeholder 4"/>
          <p:cNvSpPr>
            <a:spLocks noGrp="1"/>
          </p:cNvSpPr>
          <p:nvPr>
            <p:ph type="sldNum" sz="quarter" idx="12"/>
          </p:nvPr>
        </p:nvSpPr>
        <p:spPr/>
        <p:txBody>
          <a:bodyPr/>
          <a:lstStyle/>
          <a:p>
            <a:fld id="{F90B73C7-0D84-428A-83BF-C157E61F4299}" type="slidenum">
              <a:rPr lang="en-CA" smtClean="0"/>
              <a:pPr/>
              <a:t>‹#›</a:t>
            </a:fld>
            <a:endParaRPr lang="en-CA"/>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91CB87C7-97D1-4627-8098-D2E082703E42}" type="datetimeFigureOut">
              <a:rPr lang="en-CA" smtClean="0"/>
              <a:pPr/>
              <a:t>20/12/2017</a:t>
            </a:fld>
            <a:endParaRPr lang="en-CA"/>
          </a:p>
        </p:txBody>
      </p:sp>
      <p:sp>
        <p:nvSpPr>
          <p:cNvPr id="3" name="Footer Placeholder 2"/>
          <p:cNvSpPr>
            <a:spLocks noGrp="1"/>
          </p:cNvSpPr>
          <p:nvPr>
            <p:ph type="ftr" sz="quarter" idx="11"/>
          </p:nvPr>
        </p:nvSpPr>
        <p:spPr/>
        <p:txBody>
          <a:bodyPr/>
          <a:lstStyle/>
          <a:p>
            <a:endParaRPr lang="en-CA"/>
          </a:p>
        </p:txBody>
      </p:sp>
      <p:sp>
        <p:nvSpPr>
          <p:cNvPr id="4" name="Slide Number Placeholder 3"/>
          <p:cNvSpPr>
            <a:spLocks noGrp="1"/>
          </p:cNvSpPr>
          <p:nvPr>
            <p:ph type="sldNum" sz="quarter" idx="12"/>
          </p:nvPr>
        </p:nvSpPr>
        <p:spPr/>
        <p:txBody>
          <a:bodyPr/>
          <a:lstStyle/>
          <a:p>
            <a:fld id="{F90B73C7-0D84-428A-83BF-C157E61F4299}" type="slidenum">
              <a:rPr lang="en-CA" smtClean="0"/>
              <a:pPr/>
              <a:t>‹#›</a:t>
            </a:fld>
            <a:endParaRPr lang="en-CA"/>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91CB87C7-97D1-4627-8098-D2E082703E42}" type="datetimeFigureOut">
              <a:rPr lang="en-CA" smtClean="0"/>
              <a:pPr/>
              <a:t>20/12/2017</a:t>
            </a:fld>
            <a:endParaRPr lang="en-CA"/>
          </a:p>
        </p:txBody>
      </p:sp>
      <p:sp>
        <p:nvSpPr>
          <p:cNvPr id="6" name="Footer Placeholder 5"/>
          <p:cNvSpPr>
            <a:spLocks noGrp="1"/>
          </p:cNvSpPr>
          <p:nvPr>
            <p:ph type="ftr" sz="quarter" idx="11"/>
          </p:nvPr>
        </p:nvSpPr>
        <p:spPr/>
        <p:txBody>
          <a:bodyPr/>
          <a:lstStyle/>
          <a:p>
            <a:endParaRPr lang="en-CA"/>
          </a:p>
        </p:txBody>
      </p:sp>
      <p:sp>
        <p:nvSpPr>
          <p:cNvPr id="7" name="Slide Number Placeholder 6"/>
          <p:cNvSpPr>
            <a:spLocks noGrp="1"/>
          </p:cNvSpPr>
          <p:nvPr>
            <p:ph type="sldNum" sz="quarter" idx="12"/>
          </p:nvPr>
        </p:nvSpPr>
        <p:spPr/>
        <p:txBody>
          <a:bodyPr/>
          <a:lstStyle/>
          <a:p>
            <a:fld id="{F90B73C7-0D84-428A-83BF-C157E61F4299}" type="slidenum">
              <a:rPr lang="en-CA" smtClean="0"/>
              <a:pPr/>
              <a:t>‹#›</a:t>
            </a:fld>
            <a:endParaRPr lang="en-CA"/>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CA"/>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91CB87C7-97D1-4627-8098-D2E082703E42}" type="datetimeFigureOut">
              <a:rPr lang="en-CA" smtClean="0"/>
              <a:pPr/>
              <a:t>20/12/2017</a:t>
            </a:fld>
            <a:endParaRPr lang="en-CA"/>
          </a:p>
        </p:txBody>
      </p:sp>
      <p:sp>
        <p:nvSpPr>
          <p:cNvPr id="6" name="Footer Placeholder 5"/>
          <p:cNvSpPr>
            <a:spLocks noGrp="1"/>
          </p:cNvSpPr>
          <p:nvPr>
            <p:ph type="ftr" sz="quarter" idx="11"/>
          </p:nvPr>
        </p:nvSpPr>
        <p:spPr/>
        <p:txBody>
          <a:bodyPr/>
          <a:lstStyle/>
          <a:p>
            <a:endParaRPr lang="en-CA"/>
          </a:p>
        </p:txBody>
      </p:sp>
      <p:sp>
        <p:nvSpPr>
          <p:cNvPr id="7" name="Slide Number Placeholder 6"/>
          <p:cNvSpPr>
            <a:spLocks noGrp="1"/>
          </p:cNvSpPr>
          <p:nvPr>
            <p:ph type="sldNum" sz="quarter" idx="12"/>
          </p:nvPr>
        </p:nvSpPr>
        <p:spPr/>
        <p:txBody>
          <a:bodyPr/>
          <a:lstStyle/>
          <a:p>
            <a:fld id="{F90B73C7-0D84-428A-83BF-C157E61F4299}" type="slidenum">
              <a:rPr lang="en-CA" smtClean="0"/>
              <a:pPr/>
              <a:t>‹#›</a:t>
            </a:fld>
            <a:endParaRPr lang="en-CA"/>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CA"/>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CA"/>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1CB87C7-97D1-4627-8098-D2E082703E42}" type="datetimeFigureOut">
              <a:rPr lang="en-CA" smtClean="0"/>
              <a:pPr/>
              <a:t>20/12/2017</a:t>
            </a:fld>
            <a:endParaRPr lang="en-CA"/>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CA"/>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F90B73C7-0D84-428A-83BF-C157E61F4299}" type="slidenum">
              <a:rPr lang="en-CA" smtClean="0"/>
              <a:pPr/>
              <a:t>‹#›</a:t>
            </a:fld>
            <a:endParaRPr lang="en-CA"/>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1.xml"/><Relationship Id="rId1" Type="http://schemas.openxmlformats.org/officeDocument/2006/relationships/slideLayout" Target="../slideLayouts/slideLayout7.xml"/><Relationship Id="rId4" Type="http://schemas.openxmlformats.org/officeDocument/2006/relationships/image" Target="../media/image7.jpeg"/></Relationships>
</file>

<file path=ppt/slides/_rels/slide23.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2.xml"/><Relationship Id="rId1" Type="http://schemas.openxmlformats.org/officeDocument/2006/relationships/slideLayout" Target="../slideLayouts/slideLayout7.xml"/><Relationship Id="rId4" Type="http://schemas.openxmlformats.org/officeDocument/2006/relationships/image" Target="../media/image7.jpeg"/></Relationships>
</file>

<file path=ppt/slides/_rels/slide24.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image" Target="../media/image8.jpeg"/><Relationship Id="rId1" Type="http://schemas.openxmlformats.org/officeDocument/2006/relationships/slideLayout" Target="../slideLayouts/slideLayout7.xml"/><Relationship Id="rId5" Type="http://schemas.openxmlformats.org/officeDocument/2006/relationships/image" Target="../media/image11.jpeg"/><Relationship Id="rId4" Type="http://schemas.openxmlformats.org/officeDocument/2006/relationships/image" Target="../media/image10.jpe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8" Type="http://schemas.openxmlformats.org/officeDocument/2006/relationships/hyperlink" Target="http://bangordailynews.com/2016/07/21/news/its-the-fastest-growing-sport-belfast-to-gain%20permanent-pickleball-court/" TargetMode="External"/><Relationship Id="rId13" Type="http://schemas.openxmlformats.org/officeDocument/2006/relationships/hyperlink" Target="http://www.muschealth.org/healthy-aging/october-2016/index.html" TargetMode="External"/><Relationship Id="rId3" Type="http://schemas.openxmlformats.org/officeDocument/2006/relationships/hyperlink" Target="https://deserthealthnews.com/.../pickleball-the-fastest-growing-sport-in-north-america" TargetMode="External"/><Relationship Id="rId7" Type="http://schemas.openxmlformats.org/officeDocument/2006/relationships/hyperlink" Target="http://www.gulphmillstennis.com/single.../Pickleball-Americas-Fastest-Growing-Racket-Sport" TargetMode="External"/><Relationship Id="rId12" Type="http://schemas.openxmlformats.org/officeDocument/2006/relationships/hyperlink" Target="http://www.communityhealthmagazine.com/community/new_york/ontario/pickleball-the-fastest-growing-sport-in-america/article_7e2bbb28-5c28-11e7-97d5-13c608868deb.html" TargetMode="External"/><Relationship Id="rId2" Type="http://schemas.openxmlformats.org/officeDocument/2006/relationships/hyperlink" Target="https://www.nbcnews.com/.../pickleball-the-fastest-growing-sport-in-america-199360" TargetMode="External"/><Relationship Id="rId1" Type="http://schemas.openxmlformats.org/officeDocument/2006/relationships/slideLayout" Target="../slideLayouts/slideLayout2.xml"/><Relationship Id="rId6" Type="http://schemas.openxmlformats.org/officeDocument/2006/relationships/hyperlink" Target="https://www.washingtontimes.com/.../pickleball-is-a-fast-growing-sport-with-an-unusual" TargetMode="External"/><Relationship Id="rId11" Type="http://schemas.openxmlformats.org/officeDocument/2006/relationships/hyperlink" Target="http://www.trespalapasbaja.com/news_article/show/734688?referrer_id=2917088" TargetMode="External"/><Relationship Id="rId5" Type="http://schemas.openxmlformats.org/officeDocument/2006/relationships/hyperlink" Target="http://www.week.com/story/35838021/2017/.../pickleball-is-fastest-growing-sport-in-america" TargetMode="External"/><Relationship Id="rId10" Type="http://schemas.openxmlformats.org/officeDocument/2006/relationships/hyperlink" Target="http://fox13now.com/2017/09/19/how-pickleball-has-become-one-of-utahs-fastest-growing-sports/" TargetMode="External"/><Relationship Id="rId4" Type="http://schemas.openxmlformats.org/officeDocument/2006/relationships/hyperlink" Target="https://courtmakers.com/pickleball-the-fastest-growing-sport-in-america" TargetMode="External"/><Relationship Id="rId9" Type="http://schemas.openxmlformats.org/officeDocument/2006/relationships/hyperlink" Target="http://www.coastalpoint.com/content/welcome-fastest-growing-sport-america_05_11_2017" TargetMode="Externa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cstate="print"/>
          <a:stretch>
            <a:fillRect/>
          </a:stretch>
        </p:blipFill>
        <p:spPr bwMode="auto">
          <a:xfrm>
            <a:off x="723411" y="0"/>
            <a:ext cx="7737021" cy="6858001"/>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67544" y="476672"/>
            <a:ext cx="8229600" cy="1143000"/>
          </a:xfrm>
        </p:spPr>
        <p:txBody>
          <a:bodyPr>
            <a:normAutofit/>
          </a:bodyPr>
          <a:lstStyle/>
          <a:p>
            <a:r>
              <a:rPr lang="en-CA" sz="6000" dirty="0" smtClean="0"/>
              <a:t>SunBird Pickleball</a:t>
            </a:r>
            <a:endParaRPr lang="en-CA" sz="6000" dirty="0"/>
          </a:p>
        </p:txBody>
      </p:sp>
      <p:sp>
        <p:nvSpPr>
          <p:cNvPr id="3" name="Content Placeholder 2"/>
          <p:cNvSpPr>
            <a:spLocks noGrp="1"/>
          </p:cNvSpPr>
          <p:nvPr>
            <p:ph idx="1"/>
          </p:nvPr>
        </p:nvSpPr>
        <p:spPr>
          <a:xfrm>
            <a:off x="539552" y="1628800"/>
            <a:ext cx="8229600" cy="4752528"/>
          </a:xfrm>
        </p:spPr>
        <p:txBody>
          <a:bodyPr>
            <a:normAutofit fontScale="92500" lnSpcReduction="20000"/>
          </a:bodyPr>
          <a:lstStyle/>
          <a:p>
            <a:r>
              <a:rPr lang="en-CA" dirty="0" smtClean="0"/>
              <a:t>in 2010 Pickleball in Sunbird started with a handful of residents on a tennis court drawing lines with chalk to define the Pickleball court.</a:t>
            </a:r>
          </a:p>
          <a:p>
            <a:r>
              <a:rPr lang="en-CA" dirty="0" smtClean="0"/>
              <a:t>In 2013 there were 30 - 35 people playing Pickleball in Sunbird and still drawing chalk lines and using Tennis nets. At the end of the year </a:t>
            </a:r>
            <a:r>
              <a:rPr lang="en-CA" dirty="0" smtClean="0"/>
              <a:t>muted </a:t>
            </a:r>
            <a:r>
              <a:rPr lang="en-CA" dirty="0" smtClean="0"/>
              <a:t>green Pickleball lines were painted on the courts.</a:t>
            </a:r>
          </a:p>
          <a:p>
            <a:r>
              <a:rPr lang="en-CA" dirty="0" smtClean="0"/>
              <a:t>By 2015 there were 45 - 50 people in Sunbird playing Pickleball and some residents formed the Sunbird Pickleball Club.</a:t>
            </a:r>
          </a:p>
          <a:p>
            <a:endParaRPr lang="en-CA" dirty="0" smtClean="0"/>
          </a:p>
          <a:p>
            <a:endParaRPr lang="en-CA" dirty="0"/>
          </a:p>
        </p:txBody>
      </p:sp>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r>
              <a:rPr lang="en-CA" sz="6000" dirty="0" smtClean="0"/>
              <a:t>...SunBird Pickleball</a:t>
            </a:r>
            <a:endParaRPr lang="en-CA" sz="6000" dirty="0"/>
          </a:p>
        </p:txBody>
      </p:sp>
      <p:sp>
        <p:nvSpPr>
          <p:cNvPr id="3" name="Content Placeholder 2"/>
          <p:cNvSpPr>
            <a:spLocks noGrp="1"/>
          </p:cNvSpPr>
          <p:nvPr>
            <p:ph idx="1"/>
          </p:nvPr>
        </p:nvSpPr>
        <p:spPr>
          <a:xfrm>
            <a:off x="395536" y="1484784"/>
            <a:ext cx="8291264" cy="4968552"/>
          </a:xfrm>
        </p:spPr>
        <p:txBody>
          <a:bodyPr>
            <a:normAutofit fontScale="77500" lnSpcReduction="20000"/>
          </a:bodyPr>
          <a:lstStyle/>
          <a:p>
            <a:r>
              <a:rPr lang="en-CA" sz="3300" dirty="0" smtClean="0"/>
              <a:t>In 2016 with the continued growth of Pickleball in Sunbird, the Pickleball club subsidized the funding to repaint the entire surface of courts 3 &amp; 4. The two Tennis courts and lines were the primary colors and four Pickleball court lines were the secondary colors </a:t>
            </a:r>
            <a:r>
              <a:rPr lang="en-CA" sz="3300" dirty="0" smtClean="0"/>
              <a:t>again painted </a:t>
            </a:r>
            <a:r>
              <a:rPr lang="en-CA" sz="3300" dirty="0" smtClean="0"/>
              <a:t>a muted </a:t>
            </a:r>
            <a:r>
              <a:rPr lang="en-CA" sz="3300" dirty="0" smtClean="0"/>
              <a:t>green color. </a:t>
            </a:r>
            <a:r>
              <a:rPr lang="en-CA" sz="3300" dirty="0" smtClean="0"/>
              <a:t>At that time four temporary Pickleball nets were purchased resulting in four regulation Pickleball courts and two make-shift courts. </a:t>
            </a:r>
          </a:p>
          <a:p>
            <a:r>
              <a:rPr lang="en-CA" sz="3300" dirty="0" smtClean="0"/>
              <a:t>In 2017 the club grew to 110 playing members and had a participation count of </a:t>
            </a:r>
            <a:r>
              <a:rPr lang="en-CA" sz="3300" dirty="0" smtClean="0">
                <a:solidFill>
                  <a:srgbClr val="FF0000"/>
                </a:solidFill>
              </a:rPr>
              <a:t>2945</a:t>
            </a:r>
            <a:r>
              <a:rPr lang="en-CA" sz="3300" dirty="0" smtClean="0"/>
              <a:t> players during allotted club playing times. To arrive at this number we count the number of players participating during club play times plus our SunBird tournament. Combined these numbers give us a total for the year. </a:t>
            </a:r>
          </a:p>
          <a:p>
            <a:endParaRPr lang="en-CA" dirty="0" smtClean="0"/>
          </a:p>
          <a:p>
            <a:endParaRPr lang="en-CA" dirty="0"/>
          </a:p>
        </p:txBody>
      </p:sp>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r>
              <a:rPr lang="en-CA" sz="6000" dirty="0" smtClean="0"/>
              <a:t>...SunBird Pickleball</a:t>
            </a:r>
            <a:endParaRPr lang="en-CA" sz="6000" dirty="0"/>
          </a:p>
        </p:txBody>
      </p:sp>
      <p:sp>
        <p:nvSpPr>
          <p:cNvPr id="3" name="Content Placeholder 2"/>
          <p:cNvSpPr>
            <a:spLocks noGrp="1"/>
          </p:cNvSpPr>
          <p:nvPr>
            <p:ph idx="1"/>
          </p:nvPr>
        </p:nvSpPr>
        <p:spPr>
          <a:xfrm>
            <a:off x="457200" y="1340768"/>
            <a:ext cx="8229600" cy="5112568"/>
          </a:xfrm>
        </p:spPr>
        <p:txBody>
          <a:bodyPr>
            <a:normAutofit fontScale="85000" lnSpcReduction="10000"/>
          </a:bodyPr>
          <a:lstStyle/>
          <a:p>
            <a:r>
              <a:rPr lang="en-CA" dirty="0" smtClean="0"/>
              <a:t>In spring of 2017 the club outgrew its six Pickleball courts and used more of its funds to have additional Pickleball lines painted on courts 1 &amp; 2. This along with the purchase of four more temporary nets increased the total number of regulation Pickleball courts at SunBird to eight. </a:t>
            </a:r>
          </a:p>
          <a:p>
            <a:r>
              <a:rPr lang="en-CA" dirty="0" smtClean="0"/>
              <a:t>It should be noted that all members of the SunBird Pickleball club are playing members, not associate members, i.e., spouses. Our membership roster is updated regularly throughout the year </a:t>
            </a:r>
            <a:r>
              <a:rPr lang="en-CA" dirty="0" smtClean="0">
                <a:solidFill>
                  <a:srgbClr val="FF0000"/>
                </a:solidFill>
              </a:rPr>
              <a:t>(see addendum “A” for current roster)</a:t>
            </a:r>
            <a:r>
              <a:rPr lang="en-CA" dirty="0" smtClean="0"/>
              <a:t>. The SunBird Pickleball club is the largest outdoor club and continues to have steady growth.</a:t>
            </a:r>
          </a:p>
          <a:p>
            <a:endParaRPr lang="en-CA" dirty="0"/>
          </a:p>
        </p:txBody>
      </p:sp>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CA" sz="6000" dirty="0" smtClean="0"/>
              <a:t>...SunBird Pickleball</a:t>
            </a:r>
            <a:endParaRPr lang="en-CA" sz="6000" dirty="0"/>
          </a:p>
        </p:txBody>
      </p:sp>
      <p:sp>
        <p:nvSpPr>
          <p:cNvPr id="3" name="Content Placeholder 2"/>
          <p:cNvSpPr>
            <a:spLocks noGrp="1"/>
          </p:cNvSpPr>
          <p:nvPr>
            <p:ph idx="1"/>
          </p:nvPr>
        </p:nvSpPr>
        <p:spPr/>
        <p:txBody>
          <a:bodyPr>
            <a:normAutofit fontScale="92500"/>
          </a:bodyPr>
          <a:lstStyle/>
          <a:p>
            <a:r>
              <a:rPr lang="en-CA" dirty="0" smtClean="0"/>
              <a:t>In 2017 the SunBird Pickleball club took a leadership role to assist the HOA Rules Committee to develop a strategy for how the outdoor activity clubs at SunBird are regulated.</a:t>
            </a:r>
          </a:p>
          <a:p>
            <a:r>
              <a:rPr lang="en-CA" dirty="0" smtClean="0"/>
              <a:t>Although the updated regulations that will govern all outdoor activity clubs in SunBird won’t take effect until the fall of 2018 the Sunbird Pickleball club continues to lead the way and is already compliant with all of the new rules.</a:t>
            </a:r>
          </a:p>
          <a:p>
            <a:endParaRPr lang="en-CA" dirty="0"/>
          </a:p>
        </p:txBody>
      </p:sp>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476672"/>
            <a:ext cx="8229600" cy="5832648"/>
          </a:xfrm>
        </p:spPr>
        <p:txBody>
          <a:bodyPr>
            <a:normAutofit fontScale="90000"/>
          </a:bodyPr>
          <a:lstStyle/>
          <a:p>
            <a:r>
              <a:rPr lang="en-CA" sz="6600" b="1" dirty="0" smtClean="0"/>
              <a:t>The reasons we are proposing to have the resurfaced sports courts 1 &amp; 2 designed for Pickleball as the primary use and Tennis as the secondary use. </a:t>
            </a:r>
            <a:endParaRPr lang="en-CA" sz="6600" dirty="0"/>
          </a:p>
        </p:txBody>
      </p:sp>
    </p:spTree>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332656"/>
            <a:ext cx="8229600" cy="6525344"/>
          </a:xfrm>
        </p:spPr>
        <p:txBody>
          <a:bodyPr>
            <a:normAutofit fontScale="92500" lnSpcReduction="10000"/>
          </a:bodyPr>
          <a:lstStyle/>
          <a:p>
            <a:r>
              <a:rPr lang="en-CA" dirty="0" smtClean="0"/>
              <a:t>A reconfiguration of the courts will allow an additional two Pickleball courts.</a:t>
            </a:r>
          </a:p>
          <a:p>
            <a:r>
              <a:rPr lang="en-CA" dirty="0" smtClean="0"/>
              <a:t>Adding courts designed for Pickleball will increase the capacity to support the rapid growth of this sport for our SunBird residents.</a:t>
            </a:r>
          </a:p>
          <a:p>
            <a:pPr>
              <a:buClr>
                <a:srgbClr val="FF0000"/>
              </a:buClr>
            </a:pPr>
            <a:r>
              <a:rPr lang="en-CA" dirty="0" smtClean="0"/>
              <a:t>Without land to build dedicated Pickleball courts we feel this is the most efficient use of the space we have available.</a:t>
            </a:r>
          </a:p>
          <a:p>
            <a:r>
              <a:rPr lang="en-CA" dirty="0" smtClean="0"/>
              <a:t>Additional Pickleball courts will allow us to host tournaments for players of all skill levels as well as an annual charity tournament.</a:t>
            </a:r>
          </a:p>
          <a:p>
            <a:r>
              <a:rPr lang="en-CA" dirty="0" smtClean="0"/>
              <a:t>Additional Pickleball courts will often allow Tennis and Pickleball to be played simultaneously making more efficient court use in SunBird. </a:t>
            </a:r>
          </a:p>
          <a:p>
            <a:endParaRPr lang="en-CA" dirty="0"/>
          </a:p>
        </p:txBody>
      </p:sp>
    </p:spTree>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CA" sz="6000" dirty="0" smtClean="0"/>
              <a:t>Safety on the courts</a:t>
            </a:r>
            <a:endParaRPr lang="en-CA" sz="6000" dirty="0"/>
          </a:p>
        </p:txBody>
      </p:sp>
      <p:sp>
        <p:nvSpPr>
          <p:cNvPr id="4" name="Content Placeholder 3"/>
          <p:cNvSpPr>
            <a:spLocks noGrp="1"/>
          </p:cNvSpPr>
          <p:nvPr>
            <p:ph idx="1"/>
          </p:nvPr>
        </p:nvSpPr>
        <p:spPr>
          <a:xfrm>
            <a:off x="323528" y="1268760"/>
            <a:ext cx="8568952" cy="5184576"/>
          </a:xfrm>
        </p:spPr>
        <p:txBody>
          <a:bodyPr>
            <a:normAutofit fontScale="92500" lnSpcReduction="20000"/>
          </a:bodyPr>
          <a:lstStyle/>
          <a:p>
            <a:pPr lvl="0">
              <a:buClr>
                <a:srgbClr val="FF0000"/>
              </a:buClr>
            </a:pPr>
            <a:r>
              <a:rPr lang="en-CA" dirty="0" smtClean="0"/>
              <a:t>Pickleball is played on a small court and is a fast paced sport where reaction time is a key factor in winning the point. The muted green lines that we currently have painted for Pickleball on the tennis courts are difficult to see at all times and impossible to see under certain light conditions. This color is a safety issue when playing Pickleball. When players can't see the lines that define the court, the tendency is to go after “out balls” </a:t>
            </a:r>
            <a:r>
              <a:rPr lang="en-CA" dirty="0" smtClean="0"/>
              <a:t>The </a:t>
            </a:r>
            <a:r>
              <a:rPr lang="en-CA" dirty="0" smtClean="0"/>
              <a:t>momentum generated by chasing an errant ball may cause player injury.</a:t>
            </a:r>
          </a:p>
          <a:p>
            <a:pPr lvl="0"/>
            <a:r>
              <a:rPr lang="en-CA" dirty="0" smtClean="0"/>
              <a:t>Properly painted Pickleball courts will mitigate the safety factor. </a:t>
            </a:r>
          </a:p>
          <a:p>
            <a:endParaRPr lang="en-CA" dirty="0"/>
          </a:p>
        </p:txBody>
      </p:sp>
    </p:spTree>
  </p:cSld>
  <p:clrMapOvr>
    <a:masterClrMapping/>
  </p:clrMapOvr>
  <p:transition/>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dirty="0" smtClean="0"/>
              <a:t>Photos of Pickleball Court Lines </a:t>
            </a:r>
            <a:endParaRPr lang="en-CA" dirty="0"/>
          </a:p>
        </p:txBody>
      </p:sp>
      <p:pic>
        <p:nvPicPr>
          <p:cNvPr id="4" name="Content Placeholder 3" descr="IMG_8634.JPG"/>
          <p:cNvPicPr>
            <a:picLocks noGrp="1" noChangeAspect="1"/>
          </p:cNvPicPr>
          <p:nvPr>
            <p:ph idx="1"/>
          </p:nvPr>
        </p:nvPicPr>
        <p:blipFill>
          <a:blip r:embed="rId2" cstate="print"/>
          <a:stretch>
            <a:fillRect/>
          </a:stretch>
        </p:blipFill>
        <p:spPr>
          <a:xfrm>
            <a:off x="395536" y="1988840"/>
            <a:ext cx="3024336" cy="4032448"/>
          </a:xfrm>
        </p:spPr>
      </p:pic>
      <p:pic>
        <p:nvPicPr>
          <p:cNvPr id="1026" name="Picture 2" descr="C:\Users\DGC\Documents\Alan's Stuff\S\SunBird Pickle Ball\Line Photos\IMG_8641.JPG"/>
          <p:cNvPicPr>
            <a:picLocks noChangeAspect="1" noChangeArrowheads="1"/>
          </p:cNvPicPr>
          <p:nvPr/>
        </p:nvPicPr>
        <p:blipFill>
          <a:blip r:embed="rId3" cstate="print"/>
          <a:srcRect/>
          <a:stretch>
            <a:fillRect/>
          </a:stretch>
        </p:blipFill>
        <p:spPr bwMode="auto">
          <a:xfrm>
            <a:off x="3491880" y="1988840"/>
            <a:ext cx="5376597" cy="4032448"/>
          </a:xfrm>
          <a:prstGeom prst="rect">
            <a:avLst/>
          </a:prstGeom>
          <a:noFill/>
        </p:spPr>
      </p:pic>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dirty="0" smtClean="0"/>
              <a:t>Photos of Pickleball Court Lines </a:t>
            </a:r>
            <a:endParaRPr lang="en-CA" dirty="0"/>
          </a:p>
        </p:txBody>
      </p:sp>
      <p:pic>
        <p:nvPicPr>
          <p:cNvPr id="2050" name="Picture 2" descr="C:\Users\DGC\Documents\Alan's Stuff\S\SunBird Pickle Ball\Line Photos\IMG_8637.JPG"/>
          <p:cNvPicPr>
            <a:picLocks noChangeAspect="1" noChangeArrowheads="1"/>
          </p:cNvPicPr>
          <p:nvPr/>
        </p:nvPicPr>
        <p:blipFill>
          <a:blip r:embed="rId2" cstate="print"/>
          <a:srcRect/>
          <a:stretch>
            <a:fillRect/>
          </a:stretch>
        </p:blipFill>
        <p:spPr bwMode="auto">
          <a:xfrm>
            <a:off x="4644008" y="2276872"/>
            <a:ext cx="4176464" cy="3168352"/>
          </a:xfrm>
          <a:prstGeom prst="rect">
            <a:avLst/>
          </a:prstGeom>
          <a:noFill/>
        </p:spPr>
      </p:pic>
      <p:pic>
        <p:nvPicPr>
          <p:cNvPr id="2051" name="Picture 3" descr="C:\Users\DGC\Documents\Alan's Stuff\S\SunBird Pickle Ball\Line Photos\IMG_8635.JPG"/>
          <p:cNvPicPr>
            <a:picLocks noChangeAspect="1" noChangeArrowheads="1"/>
          </p:cNvPicPr>
          <p:nvPr/>
        </p:nvPicPr>
        <p:blipFill>
          <a:blip r:embed="rId3" cstate="print"/>
          <a:srcRect/>
          <a:stretch>
            <a:fillRect/>
          </a:stretch>
        </p:blipFill>
        <p:spPr bwMode="auto">
          <a:xfrm>
            <a:off x="323527" y="2276872"/>
            <a:ext cx="4224469" cy="3168352"/>
          </a:xfrm>
          <a:prstGeom prst="rect">
            <a:avLst/>
          </a:prstGeom>
          <a:noFill/>
        </p:spPr>
      </p:pic>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CA" dirty="0" smtClean="0"/>
              <a:t>Note Regarding Pickleball Lines</a:t>
            </a:r>
            <a:endParaRPr lang="en-CA" dirty="0"/>
          </a:p>
        </p:txBody>
      </p:sp>
      <p:sp>
        <p:nvSpPr>
          <p:cNvPr id="3" name="Content Placeholder 2"/>
          <p:cNvSpPr>
            <a:spLocks noGrp="1"/>
          </p:cNvSpPr>
          <p:nvPr>
            <p:ph idx="1"/>
          </p:nvPr>
        </p:nvSpPr>
        <p:spPr>
          <a:xfrm>
            <a:off x="323528" y="1412776"/>
            <a:ext cx="8496944" cy="4713387"/>
          </a:xfrm>
        </p:spPr>
        <p:txBody>
          <a:bodyPr>
            <a:noAutofit/>
          </a:bodyPr>
          <a:lstStyle/>
          <a:p>
            <a:r>
              <a:rPr lang="en-CA" dirty="0" smtClean="0"/>
              <a:t>Last season our Pickleball club participated in the East Valley Interclub League (EVIL). When  hosting EVIL play we had to tape over our existing Pickleball lines on a number of occasions with a light colored tape so that the Pickleball court lines could be identified. Tape is slippery compared to a painted line and if it comes loose can be a safety concern .</a:t>
            </a:r>
            <a:endParaRPr lang="en-CA" dirty="0"/>
          </a:p>
        </p:txBody>
      </p:sp>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83568" y="332656"/>
            <a:ext cx="7772400" cy="6048672"/>
          </a:xfrm>
        </p:spPr>
        <p:txBody>
          <a:bodyPr>
            <a:normAutofit/>
          </a:bodyPr>
          <a:lstStyle/>
          <a:p>
            <a:r>
              <a:rPr lang="en-CA" dirty="0" smtClean="0"/>
              <a:t> </a:t>
            </a:r>
            <a:r>
              <a:rPr lang="en-CA" sz="6000" b="1" dirty="0" smtClean="0"/>
              <a:t>Presentation to the </a:t>
            </a:r>
            <a:br>
              <a:rPr lang="en-CA" sz="6000" b="1" dirty="0" smtClean="0"/>
            </a:br>
            <a:r>
              <a:rPr lang="en-CA" sz="6000" b="1" dirty="0" smtClean="0"/>
              <a:t>HOA Project Planning Committee by the Sunbird Pickleball Club Board. Alan Trudeau presenting.</a:t>
            </a:r>
            <a:endParaRPr lang="en-CA" sz="6000" b="1" dirty="0"/>
          </a:p>
        </p:txBody>
      </p:sp>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dirty="0" smtClean="0"/>
              <a:t>Proposal</a:t>
            </a:r>
            <a:endParaRPr lang="en-CA" dirty="0"/>
          </a:p>
        </p:txBody>
      </p:sp>
      <p:sp>
        <p:nvSpPr>
          <p:cNvPr id="3" name="Content Placeholder 2"/>
          <p:cNvSpPr>
            <a:spLocks noGrp="1"/>
          </p:cNvSpPr>
          <p:nvPr>
            <p:ph idx="1"/>
          </p:nvPr>
        </p:nvSpPr>
        <p:spPr>
          <a:xfrm>
            <a:off x="457200" y="1268760"/>
            <a:ext cx="8507288" cy="5112568"/>
          </a:xfrm>
        </p:spPr>
        <p:txBody>
          <a:bodyPr>
            <a:normAutofit lnSpcReduction="10000"/>
          </a:bodyPr>
          <a:lstStyle/>
          <a:p>
            <a:pPr marL="514350" indent="-514350">
              <a:buNone/>
            </a:pPr>
            <a:r>
              <a:rPr lang="en-CA" dirty="0" smtClean="0"/>
              <a:t>	Our proposal has two parts</a:t>
            </a:r>
          </a:p>
          <a:p>
            <a:pPr marL="514350" indent="-514350">
              <a:buNone/>
            </a:pPr>
            <a:r>
              <a:rPr lang="en-CA" dirty="0" smtClean="0"/>
              <a:t>Part 1</a:t>
            </a:r>
          </a:p>
          <a:p>
            <a:pPr marL="514350" indent="-514350">
              <a:buNone/>
            </a:pPr>
            <a:r>
              <a:rPr lang="en-CA" dirty="0" smtClean="0"/>
              <a:t>	For the resurfacing of sports courts  1 &amp; 2 projected to take place in 2019, our proposal is to have the lines and courts painted with colors primarily for Pickleball. Tennis court lines will be painted as the secondary color. No changes to the budget will be required for this portion of our proposal. This is a cosmetic change only. </a:t>
            </a:r>
          </a:p>
          <a:p>
            <a:pPr marL="514350" indent="-514350">
              <a:buNone/>
            </a:pPr>
            <a:endParaRPr lang="en-CA" dirty="0" smtClean="0"/>
          </a:p>
          <a:p>
            <a:endParaRPr lang="en-CA" dirty="0"/>
          </a:p>
        </p:txBody>
      </p:sp>
    </p:spTree>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dirty="0" smtClean="0"/>
              <a:t>Proposal</a:t>
            </a:r>
            <a:endParaRPr lang="en-CA" dirty="0"/>
          </a:p>
        </p:txBody>
      </p:sp>
      <p:sp>
        <p:nvSpPr>
          <p:cNvPr id="3" name="Content Placeholder 2"/>
          <p:cNvSpPr>
            <a:spLocks noGrp="1"/>
          </p:cNvSpPr>
          <p:nvPr>
            <p:ph idx="1"/>
          </p:nvPr>
        </p:nvSpPr>
        <p:spPr>
          <a:xfrm>
            <a:off x="457200" y="1268760"/>
            <a:ext cx="8229600" cy="5112568"/>
          </a:xfrm>
        </p:spPr>
        <p:txBody>
          <a:bodyPr>
            <a:normAutofit/>
          </a:bodyPr>
          <a:lstStyle/>
          <a:p>
            <a:pPr marL="514350" indent="-514350">
              <a:buNone/>
            </a:pPr>
            <a:r>
              <a:rPr lang="en-CA" dirty="0" smtClean="0"/>
              <a:t>Part 2</a:t>
            </a:r>
          </a:p>
          <a:p>
            <a:pPr marL="514350" indent="-514350">
              <a:buNone/>
            </a:pPr>
            <a:r>
              <a:rPr lang="en-CA" dirty="0" smtClean="0"/>
              <a:t>	To provide lighting for the courts with plug-ins on 4 of the lamp posts for ball machines.</a:t>
            </a:r>
          </a:p>
          <a:p>
            <a:pPr marL="514350" indent="-514350">
              <a:buFont typeface="+mj-lt"/>
              <a:buAutoNum type="alphaUcPeriod"/>
            </a:pPr>
            <a:r>
              <a:rPr lang="en-CA" dirty="0" smtClean="0"/>
              <a:t>Estimated cost for lighting the courts is $$$</a:t>
            </a:r>
            <a:r>
              <a:rPr lang="en-CA" dirty="0" smtClean="0">
                <a:solidFill>
                  <a:srgbClr val="FF0000"/>
                </a:solidFill>
              </a:rPr>
              <a:t> (see addendum B in the handout for detailed costs and technical information). </a:t>
            </a:r>
          </a:p>
          <a:p>
            <a:pPr marL="514350" indent="-514350">
              <a:buFont typeface="+mj-lt"/>
              <a:buAutoNum type="alphaUcPeriod"/>
            </a:pPr>
            <a:r>
              <a:rPr lang="en-CA" dirty="0" smtClean="0"/>
              <a:t>Roughed in cost $$$ </a:t>
            </a:r>
            <a:r>
              <a:rPr lang="en-CA" dirty="0" smtClean="0">
                <a:solidFill>
                  <a:srgbClr val="FF0000"/>
                </a:solidFill>
              </a:rPr>
              <a:t>(see addendum B in the handout for detailed costs and technical information).</a:t>
            </a:r>
            <a:r>
              <a:rPr lang="en-CA" dirty="0" smtClean="0"/>
              <a:t> </a:t>
            </a:r>
          </a:p>
          <a:p>
            <a:pPr>
              <a:buNone/>
            </a:pPr>
            <a:endParaRPr lang="en-CA" dirty="0"/>
          </a:p>
        </p:txBody>
      </p:sp>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C:\Users\DGC\Documents\Alan's Stuff\S\SunBird Pickle Ball\FullSizeRender.jpg"/>
          <p:cNvPicPr>
            <a:picLocks noChangeAspect="1" noChangeArrowheads="1"/>
          </p:cNvPicPr>
          <p:nvPr/>
        </p:nvPicPr>
        <p:blipFill>
          <a:blip r:embed="rId3" cstate="print"/>
          <a:srcRect/>
          <a:stretch>
            <a:fillRect/>
          </a:stretch>
        </p:blipFill>
        <p:spPr bwMode="auto">
          <a:xfrm>
            <a:off x="1115616" y="1124744"/>
            <a:ext cx="5472608" cy="5583539"/>
          </a:xfrm>
          <a:prstGeom prst="rect">
            <a:avLst/>
          </a:prstGeom>
          <a:noFill/>
        </p:spPr>
      </p:pic>
      <p:sp>
        <p:nvSpPr>
          <p:cNvPr id="5" name="TextBox 4"/>
          <p:cNvSpPr txBox="1"/>
          <p:nvPr/>
        </p:nvSpPr>
        <p:spPr>
          <a:xfrm>
            <a:off x="539552" y="188640"/>
            <a:ext cx="8280920" cy="584775"/>
          </a:xfrm>
          <a:prstGeom prst="rect">
            <a:avLst/>
          </a:prstGeom>
          <a:noFill/>
        </p:spPr>
        <p:txBody>
          <a:bodyPr wrap="square" rtlCol="0">
            <a:spAutoFit/>
          </a:bodyPr>
          <a:lstStyle/>
          <a:p>
            <a:pPr algn="ctr"/>
            <a:r>
              <a:rPr lang="en-CA" sz="3200" dirty="0" smtClean="0"/>
              <a:t>Existing configuration for courts 1 &amp; 2</a:t>
            </a:r>
            <a:endParaRPr lang="en-CA" sz="3200" dirty="0"/>
          </a:p>
        </p:txBody>
      </p:sp>
      <p:pic>
        <p:nvPicPr>
          <p:cNvPr id="6" name="Picture 1" descr="C:\Users\DGC\Desktop\Compass-clip-art-free-clipart-images-4.jpg"/>
          <p:cNvPicPr>
            <a:picLocks noChangeAspect="1" noChangeArrowheads="1"/>
          </p:cNvPicPr>
          <p:nvPr/>
        </p:nvPicPr>
        <p:blipFill>
          <a:blip r:embed="rId4" cstate="print"/>
          <a:srcRect/>
          <a:stretch>
            <a:fillRect/>
          </a:stretch>
        </p:blipFill>
        <p:spPr bwMode="auto">
          <a:xfrm>
            <a:off x="7236296" y="1124744"/>
            <a:ext cx="1728192" cy="1728192"/>
          </a:xfrm>
          <a:prstGeom prst="rect">
            <a:avLst/>
          </a:prstGeom>
          <a:noFill/>
        </p:spPr>
      </p:pic>
    </p:spTree>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2" descr="C:\Users\DGC\Documents\Alan's Stuff\S\SunBird Pickle Ball\FullSizeRender.jpg"/>
          <p:cNvPicPr>
            <a:picLocks noChangeAspect="1" noChangeArrowheads="1"/>
          </p:cNvPicPr>
          <p:nvPr/>
        </p:nvPicPr>
        <p:blipFill>
          <a:blip r:embed="rId3" cstate="print"/>
          <a:srcRect/>
          <a:stretch>
            <a:fillRect/>
          </a:stretch>
        </p:blipFill>
        <p:spPr bwMode="auto">
          <a:xfrm>
            <a:off x="1115616" y="1124744"/>
            <a:ext cx="5472608" cy="5583539"/>
          </a:xfrm>
          <a:prstGeom prst="rect">
            <a:avLst/>
          </a:prstGeom>
          <a:noFill/>
        </p:spPr>
      </p:pic>
      <p:sp>
        <p:nvSpPr>
          <p:cNvPr id="5" name="TextBox 4"/>
          <p:cNvSpPr txBox="1"/>
          <p:nvPr/>
        </p:nvSpPr>
        <p:spPr>
          <a:xfrm>
            <a:off x="539552" y="188640"/>
            <a:ext cx="8280920" cy="584775"/>
          </a:xfrm>
          <a:prstGeom prst="rect">
            <a:avLst/>
          </a:prstGeom>
          <a:noFill/>
        </p:spPr>
        <p:txBody>
          <a:bodyPr wrap="square" rtlCol="0">
            <a:spAutoFit/>
          </a:bodyPr>
          <a:lstStyle/>
          <a:p>
            <a:pPr algn="ctr"/>
            <a:r>
              <a:rPr lang="en-CA" sz="3200" dirty="0" smtClean="0"/>
              <a:t>Configuration with Pickleball Courts</a:t>
            </a:r>
            <a:endParaRPr lang="en-CA" sz="3200" dirty="0"/>
          </a:p>
        </p:txBody>
      </p:sp>
      <p:pic>
        <p:nvPicPr>
          <p:cNvPr id="6" name="Picture 1" descr="C:\Users\DGC\Desktop\Compass-clip-art-free-clipart-images-4.jpg"/>
          <p:cNvPicPr>
            <a:picLocks noChangeAspect="1" noChangeArrowheads="1"/>
          </p:cNvPicPr>
          <p:nvPr/>
        </p:nvPicPr>
        <p:blipFill>
          <a:blip r:embed="rId4" cstate="print"/>
          <a:srcRect/>
          <a:stretch>
            <a:fillRect/>
          </a:stretch>
        </p:blipFill>
        <p:spPr bwMode="auto">
          <a:xfrm>
            <a:off x="7236296" y="1124744"/>
            <a:ext cx="1728192" cy="1728192"/>
          </a:xfrm>
          <a:prstGeom prst="rect">
            <a:avLst/>
          </a:prstGeom>
          <a:noFill/>
        </p:spPr>
      </p:pic>
      <p:graphicFrame>
        <p:nvGraphicFramePr>
          <p:cNvPr id="7" name="Table 6"/>
          <p:cNvGraphicFramePr>
            <a:graphicFrameLocks noGrp="1"/>
          </p:cNvGraphicFramePr>
          <p:nvPr/>
        </p:nvGraphicFramePr>
        <p:xfrm>
          <a:off x="2051694" y="1772842"/>
          <a:ext cx="3816450" cy="3960394"/>
        </p:xfrm>
        <a:graphic>
          <a:graphicData uri="http://schemas.openxmlformats.org/drawingml/2006/table">
            <a:tbl>
              <a:tblPr/>
              <a:tblGrid>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gridCol w="34695"/>
              </a:tblGrid>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4201">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4201">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4201">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4201">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4201">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4201">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4201">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4201">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4201">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4201">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4201">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4201">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4201">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4201">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4201">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4201">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4201">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4201">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4201">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4201">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4201">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4201">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4201">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4201">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4201">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2672">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34201">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dirty="0">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C00000"/>
                    </a:solidFill>
                  </a:tcPr>
                </a:tc>
              </a:tr>
            </a:tbl>
          </a:graphicData>
        </a:graphic>
      </p:graphicFrame>
    </p:spTree>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9" name="Picture 1" descr="C:\Users\DGC\Desktop\Compass-clip-art-free-clipart-images-4.jpg"/>
          <p:cNvPicPr>
            <a:picLocks noChangeAspect="1" noChangeArrowheads="1"/>
          </p:cNvPicPr>
          <p:nvPr/>
        </p:nvPicPr>
        <p:blipFill>
          <a:blip r:embed="rId2" cstate="print"/>
          <a:srcRect/>
          <a:stretch>
            <a:fillRect/>
          </a:stretch>
        </p:blipFill>
        <p:spPr bwMode="auto">
          <a:xfrm>
            <a:off x="7164288" y="332656"/>
            <a:ext cx="1728192" cy="1728192"/>
          </a:xfrm>
          <a:prstGeom prst="rect">
            <a:avLst/>
          </a:prstGeom>
          <a:noFill/>
        </p:spPr>
      </p:pic>
      <p:graphicFrame>
        <p:nvGraphicFramePr>
          <p:cNvPr id="4" name="Table 3"/>
          <p:cNvGraphicFramePr>
            <a:graphicFrameLocks noGrp="1"/>
          </p:cNvGraphicFramePr>
          <p:nvPr/>
        </p:nvGraphicFramePr>
        <p:xfrm>
          <a:off x="15" y="-63"/>
          <a:ext cx="6660390" cy="6858062"/>
        </p:xfrm>
        <a:graphic>
          <a:graphicData uri="http://schemas.openxmlformats.org/drawingml/2006/table">
            <a:tbl>
              <a:tblPr/>
              <a:tblGrid>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gridCol w="60549"/>
              </a:tblGrid>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2700" cap="flat" cmpd="sng" algn="ctr">
                      <a:solidFill>
                        <a:srgbClr val="0000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9365">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9365">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9365">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9365">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9365">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9365">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9365">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9365">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9365">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9365">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FF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9365">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9365">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9365">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9365">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9365">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9365">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9365">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9365">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9365">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9365">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9365">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00"/>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9365">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w="19050" cap="flat" cmpd="sng" algn="ctr">
                      <a:solidFill>
                        <a:srgbClr val="FFFFFF"/>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9365">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w="19050" cap="flat" cmpd="sng" algn="ctr">
                      <a:solidFill>
                        <a:srgbClr val="FFFFFF"/>
                      </a:solidFill>
                      <a:prstDash val="solid"/>
                      <a:round/>
                      <a:headEnd type="none" w="med" len="med"/>
                      <a:tailEnd type="none" w="med" len="med"/>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FF"/>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9365">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FF"/>
                      </a:solidFill>
                      <a:prstDash val="solid"/>
                      <a:round/>
                      <a:headEnd type="none" w="med" len="med"/>
                      <a:tailEnd type="none" w="med" len="med"/>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FF"/>
                      </a:solidFill>
                      <a:prstDash val="solid"/>
                      <a:round/>
                      <a:headEnd type="none" w="med" len="med"/>
                      <a:tailEnd type="none" w="med" len="med"/>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9050" cap="flat" cmpd="sng" algn="ctr">
                      <a:solidFill>
                        <a:srgbClr val="FFFF00"/>
                      </a:solidFill>
                      <a:prstDash val="solid"/>
                      <a:round/>
                      <a:headEnd type="none" w="med" len="med"/>
                      <a:tailEnd type="none" w="med" len="med"/>
                    </a:lnR>
                    <a:lnT>
                      <a:noFill/>
                    </a:lnT>
                    <a:lnB w="19050" cap="flat" cmpd="sng" algn="ctr">
                      <a:solidFill>
                        <a:srgbClr val="FFFF00"/>
                      </a:solidFill>
                      <a:prstDash val="solid"/>
                      <a:round/>
                      <a:headEnd type="none" w="med" len="med"/>
                      <a:tailEnd type="none" w="med" len="med"/>
                    </a:lnB>
                    <a:solidFill>
                      <a:srgbClr val="008A3E"/>
                    </a:solidFill>
                  </a:tcPr>
                </a:tc>
                <a:tc>
                  <a:txBody>
                    <a:bodyPr/>
                    <a:lstStyle/>
                    <a:p>
                      <a:pPr algn="l" fontAlgn="b"/>
                      <a:r>
                        <a:rPr lang="en-CA" sz="200" b="0" i="0" u="none" strike="noStrike">
                          <a:solidFill>
                            <a:srgbClr val="000000"/>
                          </a:solidFill>
                          <a:latin typeface="Calibri"/>
                        </a:rPr>
                        <a:t> </a:t>
                      </a:r>
                    </a:p>
                  </a:txBody>
                  <a:tcPr marL="1675" marR="1675" marT="1675" marB="0" anchor="b">
                    <a:lnL w="19050" cap="flat" cmpd="sng" algn="ctr">
                      <a:solidFill>
                        <a:srgbClr val="FFFF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9365">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w="19050" cap="flat" cmpd="sng" algn="ctr">
                      <a:solidFill>
                        <a:srgbClr val="FFFF00"/>
                      </a:solidFill>
                      <a:prstDash val="solid"/>
                      <a:round/>
                      <a:headEnd type="none" w="med" len="med"/>
                      <a:tailEnd type="none" w="med" len="med"/>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6538">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a:noFill/>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a:noFill/>
                    </a:lnB>
                    <a:solidFill>
                      <a:srgbClr val="C00000"/>
                    </a:solidFill>
                  </a:tcPr>
                </a:tc>
              </a:tr>
              <a:tr h="59365">
                <a:tc>
                  <a:txBody>
                    <a:bodyPr/>
                    <a:lstStyle/>
                    <a:p>
                      <a:pPr algn="l" fontAlgn="b"/>
                      <a:r>
                        <a:rPr lang="en-CA" sz="200" b="0" i="0" u="none" strike="noStrike">
                          <a:solidFill>
                            <a:srgbClr val="000000"/>
                          </a:solidFill>
                          <a:latin typeface="Calibri"/>
                        </a:rPr>
                        <a:t> </a:t>
                      </a:r>
                    </a:p>
                  </a:txBody>
                  <a:tcPr marL="1675" marR="1675" marT="1675" marB="0" anchor="b">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a:solidFill>
                            <a:srgbClr val="000000"/>
                          </a:solidFill>
                          <a:latin typeface="Calibri"/>
                        </a:rPr>
                        <a:t> </a:t>
                      </a:r>
                    </a:p>
                  </a:txBody>
                  <a:tcPr marL="1675" marR="1675" marT="1675" marB="0" anchor="b">
                    <a:lnL>
                      <a:noFill/>
                    </a:lnL>
                    <a:lnR>
                      <a:noFill/>
                    </a:lnR>
                    <a:lnT>
                      <a:noFill/>
                    </a:lnT>
                    <a:lnB w="12700" cap="flat" cmpd="sng" algn="ctr">
                      <a:solidFill>
                        <a:srgbClr val="000000"/>
                      </a:solidFill>
                      <a:prstDash val="solid"/>
                      <a:round/>
                      <a:headEnd type="none" w="med" len="med"/>
                      <a:tailEnd type="none" w="med" len="med"/>
                    </a:lnB>
                    <a:solidFill>
                      <a:srgbClr val="C00000"/>
                    </a:solidFill>
                  </a:tcPr>
                </a:tc>
                <a:tc>
                  <a:txBody>
                    <a:bodyPr/>
                    <a:lstStyle/>
                    <a:p>
                      <a:pPr algn="l" fontAlgn="b"/>
                      <a:r>
                        <a:rPr lang="en-CA" sz="200" b="0" i="0" u="none" strike="noStrike" dirty="0">
                          <a:solidFill>
                            <a:srgbClr val="000000"/>
                          </a:solidFill>
                          <a:latin typeface="Calibri"/>
                        </a:rPr>
                        <a:t> </a:t>
                      </a:r>
                    </a:p>
                  </a:txBody>
                  <a:tcPr marL="1675" marR="1675" marT="1675" marB="0" anchor="b">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C00000"/>
                    </a:solidFill>
                  </a:tcPr>
                </a:tc>
              </a:tr>
            </a:tbl>
          </a:graphicData>
        </a:graphic>
      </p:graphicFrame>
    </p:spTree>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082" name="Picture 2" descr="C:\Users\DGC\Documents\Alan's Stuff\S\SunBird Pickle Ball\Presentation\Photos of Pickleball primary\Gleneagles_Country_Club_pickleball.jpg"/>
          <p:cNvPicPr>
            <a:picLocks noChangeAspect="1" noChangeArrowheads="1"/>
          </p:cNvPicPr>
          <p:nvPr/>
        </p:nvPicPr>
        <p:blipFill>
          <a:blip r:embed="rId2" cstate="print"/>
          <a:srcRect/>
          <a:stretch>
            <a:fillRect/>
          </a:stretch>
        </p:blipFill>
        <p:spPr bwMode="auto">
          <a:xfrm>
            <a:off x="4209711" y="0"/>
            <a:ext cx="4934289" cy="3257600"/>
          </a:xfrm>
          <a:prstGeom prst="rect">
            <a:avLst/>
          </a:prstGeom>
          <a:noFill/>
        </p:spPr>
      </p:pic>
      <p:pic>
        <p:nvPicPr>
          <p:cNvPr id="46083" name="Picture 3" descr="C:\Users\DGC\Documents\Alan's Stuff\S\SunBird Pickle Ball\Presentation\Photos of Pickleball primary\Pickleball &amp; Tennis no boarders blue.jpg"/>
          <p:cNvPicPr>
            <a:picLocks noChangeAspect="1" noChangeArrowheads="1"/>
          </p:cNvPicPr>
          <p:nvPr/>
        </p:nvPicPr>
        <p:blipFill>
          <a:blip r:embed="rId3" cstate="print"/>
          <a:srcRect/>
          <a:stretch>
            <a:fillRect/>
          </a:stretch>
        </p:blipFill>
        <p:spPr bwMode="auto">
          <a:xfrm>
            <a:off x="4499992" y="3212976"/>
            <a:ext cx="4644008" cy="3645024"/>
          </a:xfrm>
          <a:prstGeom prst="rect">
            <a:avLst/>
          </a:prstGeom>
          <a:noFill/>
        </p:spPr>
      </p:pic>
      <p:pic>
        <p:nvPicPr>
          <p:cNvPr id="46084" name="Picture 4" descr="C:\Users\DGC\Documents\Alan's Stuff\S\SunBird Pickle Ball\Presentation\Photos of Pickleball primary\Pickleball &amp; Tennis no boarders.jpg"/>
          <p:cNvPicPr>
            <a:picLocks noChangeAspect="1" noChangeArrowheads="1"/>
          </p:cNvPicPr>
          <p:nvPr/>
        </p:nvPicPr>
        <p:blipFill>
          <a:blip r:embed="rId4" cstate="print"/>
          <a:srcRect/>
          <a:stretch>
            <a:fillRect/>
          </a:stretch>
        </p:blipFill>
        <p:spPr bwMode="auto">
          <a:xfrm>
            <a:off x="0" y="3212976"/>
            <a:ext cx="4499992" cy="3645024"/>
          </a:xfrm>
          <a:prstGeom prst="rect">
            <a:avLst/>
          </a:prstGeom>
          <a:noFill/>
        </p:spPr>
      </p:pic>
      <p:pic>
        <p:nvPicPr>
          <p:cNvPr id="46085" name="Picture 5" descr="C:\Users\DGC\Documents\Alan's Stuff\S\SunBird Pickle Ball\Presentation\Photos of Pickleball primary\Pickleball &amp; Tennis combined.jpg"/>
          <p:cNvPicPr>
            <a:picLocks noChangeAspect="1" noChangeArrowheads="1"/>
          </p:cNvPicPr>
          <p:nvPr/>
        </p:nvPicPr>
        <p:blipFill>
          <a:blip r:embed="rId5" cstate="print"/>
          <a:srcRect/>
          <a:stretch>
            <a:fillRect/>
          </a:stretch>
        </p:blipFill>
        <p:spPr bwMode="auto">
          <a:xfrm>
            <a:off x="0" y="0"/>
            <a:ext cx="4644008" cy="3212976"/>
          </a:xfrm>
          <a:prstGeom prst="rect">
            <a:avLst/>
          </a:prstGeom>
          <a:noFill/>
        </p:spPr>
      </p:pic>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476672"/>
            <a:ext cx="8229600" cy="5649491"/>
          </a:xfrm>
        </p:spPr>
        <p:txBody>
          <a:bodyPr>
            <a:normAutofit fontScale="92500"/>
          </a:bodyPr>
          <a:lstStyle/>
          <a:p>
            <a:pPr>
              <a:buNone/>
            </a:pPr>
            <a:r>
              <a:rPr lang="en-CA" dirty="0" smtClean="0"/>
              <a:t>	</a:t>
            </a:r>
            <a:r>
              <a:rPr lang="en-CA" sz="4400" b="1" i="1" u="sng" dirty="0" smtClean="0"/>
              <a:t>Please note: </a:t>
            </a:r>
          </a:p>
          <a:p>
            <a:pPr>
              <a:buNone/>
            </a:pPr>
            <a:r>
              <a:rPr lang="en-CA" dirty="0" smtClean="0"/>
              <a:t>	The Tennis nets will remain as permanent nets as they are currently. </a:t>
            </a:r>
          </a:p>
          <a:p>
            <a:pPr>
              <a:buNone/>
            </a:pPr>
            <a:r>
              <a:rPr lang="en-CA" dirty="0" smtClean="0"/>
              <a:t>	It is not our intention to remove the ability to have tennis played on these courts. It is our proposal to have the courts painted with lines and colors for Pickleball as the primary layout and Tennis courts as the secondary layout (this is simply a reversal of the way courts 3 &amp; 4 are painted with Tennis as primary lines and colors and Pickleball as secondary lines and colors).</a:t>
            </a:r>
            <a:endParaRPr lang="en-CA" dirty="0"/>
          </a:p>
        </p:txBody>
      </p:sp>
    </p:spTree>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dirty="0" smtClean="0"/>
              <a:t>SunBird benefits</a:t>
            </a:r>
            <a:endParaRPr lang="en-CA" dirty="0"/>
          </a:p>
        </p:txBody>
      </p:sp>
      <p:sp>
        <p:nvSpPr>
          <p:cNvPr id="3" name="Content Placeholder 2"/>
          <p:cNvSpPr>
            <a:spLocks noGrp="1"/>
          </p:cNvSpPr>
          <p:nvPr>
            <p:ph idx="1"/>
          </p:nvPr>
        </p:nvSpPr>
        <p:spPr>
          <a:xfrm>
            <a:off x="457200" y="1340768"/>
            <a:ext cx="8229600" cy="5256584"/>
          </a:xfrm>
        </p:spPr>
        <p:txBody>
          <a:bodyPr>
            <a:normAutofit fontScale="92500" lnSpcReduction="20000"/>
          </a:bodyPr>
          <a:lstStyle/>
          <a:p>
            <a:r>
              <a:rPr lang="en-CA" dirty="0" smtClean="0"/>
              <a:t>Updated Pickleball courts will attract more home buyers to our community which will increase the value of all of the homes in SunBird. It will help to compete for potential home buyers when most of the new communities boast dedicated Pickleball facilities and many of the existing surrounding communities have already updated their court facilities. A few neighbouring examples include: </a:t>
            </a:r>
            <a:r>
              <a:rPr lang="en-CA" dirty="0" err="1" smtClean="0"/>
              <a:t>Sunlakes</a:t>
            </a:r>
            <a:r>
              <a:rPr lang="en-CA" dirty="0" smtClean="0"/>
              <a:t> Phase One, Cottonwood, </a:t>
            </a:r>
            <a:r>
              <a:rPr lang="en-CA" dirty="0" err="1" smtClean="0"/>
              <a:t>Solera</a:t>
            </a:r>
            <a:r>
              <a:rPr lang="en-CA" dirty="0" smtClean="0"/>
              <a:t>, The Province and Trilogy. </a:t>
            </a:r>
          </a:p>
          <a:p>
            <a:r>
              <a:rPr lang="en-CA" dirty="0" smtClean="0"/>
              <a:t>More participation equates to increased patronage at the Horizon room as many players tend to meet there after Pickleball play. </a:t>
            </a:r>
          </a:p>
        </p:txBody>
      </p:sp>
    </p:spTree>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179512" y="260648"/>
            <a:ext cx="8784976" cy="6192688"/>
          </a:xfrm>
        </p:spPr>
        <p:txBody>
          <a:bodyPr>
            <a:noAutofit/>
          </a:bodyPr>
          <a:lstStyle/>
          <a:p>
            <a:r>
              <a:rPr lang="en-CA" sz="8800" b="1" dirty="0" smtClean="0"/>
              <a:t>THANK YOU!</a:t>
            </a:r>
            <a:r>
              <a:rPr lang="en-CA" sz="6000" b="1" dirty="0" smtClean="0"/>
              <a:t/>
            </a:r>
            <a:br>
              <a:rPr lang="en-CA" sz="6000" b="1" dirty="0" smtClean="0"/>
            </a:br>
            <a:r>
              <a:rPr lang="en-CA" b="1" dirty="0" smtClean="0"/>
              <a:t>We would like to invite everyone here to come out and join us on </a:t>
            </a:r>
            <a:br>
              <a:rPr lang="en-CA" b="1" dirty="0" smtClean="0"/>
            </a:br>
            <a:r>
              <a:rPr lang="en-CA" b="1" dirty="0" smtClean="0"/>
              <a:t>the courts to play and have fun </a:t>
            </a:r>
            <a:br>
              <a:rPr lang="en-CA" b="1" dirty="0" smtClean="0"/>
            </a:br>
            <a:r>
              <a:rPr lang="en-CA" b="1" dirty="0" smtClean="0"/>
              <a:t>or to watch a couple of games.</a:t>
            </a:r>
            <a:br>
              <a:rPr lang="en-CA" b="1" dirty="0" smtClean="0"/>
            </a:br>
            <a:r>
              <a:rPr lang="en-CA" sz="6000" b="1" dirty="0" smtClean="0"/>
              <a:t>We welcome any questions you may have.</a:t>
            </a:r>
            <a:endParaRPr lang="en-CA" sz="6000" b="1" dirty="0"/>
          </a:p>
        </p:txBody>
      </p:sp>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83568" y="620688"/>
            <a:ext cx="7772400" cy="5760640"/>
          </a:xfrm>
        </p:spPr>
        <p:txBody>
          <a:bodyPr>
            <a:noAutofit/>
          </a:bodyPr>
          <a:lstStyle/>
          <a:p>
            <a:r>
              <a:rPr lang="en-CA" sz="7200" b="1" dirty="0" smtClean="0"/>
              <a:t/>
            </a:r>
            <a:br>
              <a:rPr lang="en-CA" sz="7200" b="1" dirty="0" smtClean="0"/>
            </a:br>
            <a:r>
              <a:rPr lang="en-CA" sz="5400" b="1" dirty="0" smtClean="0"/>
              <a:t>We are submitting this  proposal to have Pickleball as the primary use for the SunBird Outdoor Sports Courts </a:t>
            </a:r>
            <a:br>
              <a:rPr lang="en-CA" sz="5400" b="1" dirty="0" smtClean="0"/>
            </a:br>
            <a:r>
              <a:rPr lang="en-CA" sz="5400" b="1" dirty="0" smtClean="0"/>
              <a:t>1 &amp; 2 when the courts are resurfaced in 2019.</a:t>
            </a:r>
            <a:br>
              <a:rPr lang="en-CA" sz="5400" b="1" dirty="0" smtClean="0"/>
            </a:br>
            <a:endParaRPr lang="en-CA" sz="5400" b="1" dirty="0"/>
          </a:p>
        </p:txBody>
      </p:sp>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323528" y="332656"/>
            <a:ext cx="8424936" cy="6120680"/>
          </a:xfrm>
        </p:spPr>
        <p:txBody>
          <a:bodyPr>
            <a:normAutofit fontScale="90000"/>
          </a:bodyPr>
          <a:lstStyle/>
          <a:p>
            <a:r>
              <a:rPr lang="en-CA" sz="6700" b="1" dirty="0" smtClean="0"/>
              <a:t>Sunbird Pickleball Club</a:t>
            </a:r>
            <a:br>
              <a:rPr lang="en-CA" sz="6700" b="1" dirty="0" smtClean="0"/>
            </a:br>
            <a:r>
              <a:rPr lang="en-CA" sz="1600" b="1" dirty="0" smtClean="0"/>
              <a:t> </a:t>
            </a:r>
            <a:r>
              <a:rPr lang="en-CA" sz="4000" b="1" dirty="0" smtClean="0"/>
              <a:t/>
            </a:r>
            <a:br>
              <a:rPr lang="en-CA" sz="4000" b="1" dirty="0" smtClean="0"/>
            </a:br>
            <a:r>
              <a:rPr lang="en-CA" sz="5300" b="1" dirty="0" smtClean="0"/>
              <a:t>Our Vision </a:t>
            </a:r>
            <a:br>
              <a:rPr lang="en-CA" sz="5300" b="1" dirty="0" smtClean="0"/>
            </a:br>
            <a:r>
              <a:rPr lang="en-CA" sz="2200" b="1" dirty="0" smtClean="0">
                <a:solidFill>
                  <a:schemeClr val="bg1"/>
                </a:solidFill>
              </a:rPr>
              <a:t>.</a:t>
            </a:r>
            <a:r>
              <a:rPr lang="en-CA" sz="4000" b="1" dirty="0" smtClean="0"/>
              <a:t/>
            </a:r>
            <a:br>
              <a:rPr lang="en-CA" sz="4000" b="1" dirty="0" smtClean="0"/>
            </a:br>
            <a:r>
              <a:rPr lang="en-CA" sz="4900" dirty="0" smtClean="0"/>
              <a:t>Facilitate the growth of Pickleball </a:t>
            </a:r>
            <a:br>
              <a:rPr lang="en-CA" sz="4900" dirty="0" smtClean="0"/>
            </a:br>
            <a:r>
              <a:rPr lang="en-CA" sz="4900" dirty="0" smtClean="0"/>
              <a:t>in SunBird for the enjoyment, health and social engagement of </a:t>
            </a:r>
            <a:br>
              <a:rPr lang="en-CA" sz="4900" dirty="0" smtClean="0"/>
            </a:br>
            <a:r>
              <a:rPr lang="en-CA" sz="4900" dirty="0" smtClean="0"/>
              <a:t>all players by offering organized recreational and competitive play. </a:t>
            </a:r>
            <a:br>
              <a:rPr lang="en-CA" sz="4900" dirty="0" smtClean="0"/>
            </a:br>
            <a:endParaRPr lang="en-CA" sz="4900" b="1" dirty="0"/>
          </a:p>
        </p:txBody>
      </p:sp>
    </p:spTree>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83568" y="332656"/>
            <a:ext cx="7772400" cy="5904656"/>
          </a:xfrm>
        </p:spPr>
        <p:txBody>
          <a:bodyPr>
            <a:normAutofit fontScale="90000"/>
          </a:bodyPr>
          <a:lstStyle/>
          <a:p>
            <a:r>
              <a:rPr lang="en-CA" sz="6700" b="1" dirty="0" smtClean="0"/>
              <a:t/>
            </a:r>
            <a:br>
              <a:rPr lang="en-CA" sz="6700" b="1" dirty="0" smtClean="0"/>
            </a:br>
            <a:r>
              <a:rPr lang="en-CA" sz="6700" b="1" dirty="0" smtClean="0"/>
              <a:t/>
            </a:r>
            <a:br>
              <a:rPr lang="en-CA" sz="6700" b="1" dirty="0" smtClean="0"/>
            </a:br>
            <a:r>
              <a:rPr lang="en-CA" sz="6700" b="1" dirty="0" smtClean="0"/>
              <a:t>Sunbird Pickleball Club</a:t>
            </a:r>
            <a:r>
              <a:rPr lang="en-CA" sz="6000" b="1" dirty="0" smtClean="0"/>
              <a:t/>
            </a:r>
            <a:br>
              <a:rPr lang="en-CA" sz="6000" b="1" dirty="0" smtClean="0"/>
            </a:br>
            <a:r>
              <a:rPr lang="en-CA" sz="2700" b="1" dirty="0" smtClean="0"/>
              <a:t> </a:t>
            </a:r>
            <a:r>
              <a:rPr lang="en-CA" sz="4000" b="1" dirty="0" smtClean="0"/>
              <a:t/>
            </a:r>
            <a:br>
              <a:rPr lang="en-CA" sz="4000" b="1" dirty="0" smtClean="0"/>
            </a:br>
            <a:r>
              <a:rPr lang="en-CA" sz="5300" b="1" dirty="0" smtClean="0"/>
              <a:t>Mission Statement</a:t>
            </a:r>
            <a:r>
              <a:rPr lang="en-CA" sz="4000" b="1" dirty="0" smtClean="0"/>
              <a:t/>
            </a:r>
            <a:br>
              <a:rPr lang="en-CA" sz="4000" b="1" dirty="0" smtClean="0"/>
            </a:br>
            <a:r>
              <a:rPr lang="en-CA" sz="2200" b="1" dirty="0" smtClean="0">
                <a:solidFill>
                  <a:schemeClr val="bg1"/>
                </a:solidFill>
              </a:rPr>
              <a:t>.</a:t>
            </a:r>
            <a:r>
              <a:rPr lang="en-CA" sz="4000" b="1" dirty="0" smtClean="0"/>
              <a:t/>
            </a:r>
            <a:br>
              <a:rPr lang="en-CA" sz="4000" b="1" dirty="0" smtClean="0"/>
            </a:br>
            <a:r>
              <a:rPr lang="en-CA" dirty="0" smtClean="0"/>
              <a:t>To promote the sport of Pickleball </a:t>
            </a:r>
            <a:br>
              <a:rPr lang="en-CA" dirty="0" smtClean="0"/>
            </a:br>
            <a:r>
              <a:rPr lang="en-CA" dirty="0" smtClean="0"/>
              <a:t>in SunBird for the enjoyment of all residents who wish to participate </a:t>
            </a:r>
            <a:br>
              <a:rPr lang="en-CA" dirty="0" smtClean="0"/>
            </a:br>
            <a:r>
              <a:rPr lang="en-CA" dirty="0" smtClean="0"/>
              <a:t>no matter their ability or skill level.</a:t>
            </a:r>
            <a:r>
              <a:rPr lang="en-CA" sz="4000" b="1" dirty="0" smtClean="0"/>
              <a:t/>
            </a:r>
            <a:br>
              <a:rPr lang="en-CA" sz="4000" b="1" dirty="0" smtClean="0"/>
            </a:br>
            <a:r>
              <a:rPr lang="en-CA" sz="4000" b="1" dirty="0" smtClean="0"/>
              <a:t/>
            </a:r>
            <a:br>
              <a:rPr lang="en-CA" sz="4000" b="1" dirty="0" smtClean="0"/>
            </a:br>
            <a:r>
              <a:rPr lang="en-CA" sz="6000" dirty="0" smtClean="0"/>
              <a:t/>
            </a:r>
            <a:br>
              <a:rPr lang="en-CA" sz="6000" dirty="0" smtClean="0"/>
            </a:br>
            <a:endParaRPr lang="en-CA" sz="6000" b="1" dirty="0"/>
          </a:p>
        </p:txBody>
      </p:sp>
    </p:spTree>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179512" y="332656"/>
            <a:ext cx="8784976" cy="6192688"/>
          </a:xfrm>
        </p:spPr>
        <p:txBody>
          <a:bodyPr>
            <a:normAutofit fontScale="90000"/>
          </a:bodyPr>
          <a:lstStyle/>
          <a:p>
            <a:r>
              <a:rPr lang="en-CA" sz="6000" b="1" dirty="0" smtClean="0"/>
              <a:t/>
            </a:r>
            <a:br>
              <a:rPr lang="en-CA" sz="6000" b="1" dirty="0" smtClean="0"/>
            </a:br>
            <a:r>
              <a:rPr lang="en-CA" sz="6700" b="1" dirty="0" smtClean="0"/>
              <a:t>Sunbird Pickleball Club</a:t>
            </a:r>
            <a:r>
              <a:rPr lang="en-CA" sz="6000" b="1" dirty="0" smtClean="0"/>
              <a:t/>
            </a:r>
            <a:br>
              <a:rPr lang="en-CA" sz="6000" b="1" dirty="0" smtClean="0"/>
            </a:br>
            <a:r>
              <a:rPr lang="en-CA" sz="1200" b="1" dirty="0" smtClean="0"/>
              <a:t> </a:t>
            </a:r>
            <a:r>
              <a:rPr lang="en-CA" sz="4000" b="1" dirty="0" smtClean="0"/>
              <a:t/>
            </a:r>
            <a:br>
              <a:rPr lang="en-CA" sz="4000" b="1" dirty="0" smtClean="0"/>
            </a:br>
            <a:r>
              <a:rPr lang="en-CA" sz="4000" b="1" dirty="0" smtClean="0"/>
              <a:t>The Goal of this presentation</a:t>
            </a:r>
            <a:br>
              <a:rPr lang="en-CA" sz="4000" b="1" dirty="0" smtClean="0"/>
            </a:br>
            <a:r>
              <a:rPr lang="en-CA" sz="2200" b="1" dirty="0" smtClean="0">
                <a:solidFill>
                  <a:schemeClr val="bg1"/>
                </a:solidFill>
              </a:rPr>
              <a:t>.</a:t>
            </a:r>
            <a:r>
              <a:rPr lang="en-CA" sz="4000" b="1" dirty="0" smtClean="0"/>
              <a:t/>
            </a:r>
            <a:br>
              <a:rPr lang="en-CA" sz="4000" b="1" dirty="0" smtClean="0"/>
            </a:br>
            <a:r>
              <a:rPr lang="en-CA" sz="3100" dirty="0" smtClean="0"/>
              <a:t>To start the process of working with the HOA Project Planning Committee to make a positive progressive change to our outdoor sports courts 1 &amp; 2. We propose this change would take place when courts 1 &amp; 2 are resurfaced and at that time would be updated to a facility where the primary court colors would be for Pickleball. There will be white lines to define the Tennis courts and the Tennis nets would be permanent as they are now. At the same time lighting and plug-ins would be added so all clubs could enjoy these new courts for evening play.</a:t>
            </a:r>
            <a:r>
              <a:rPr lang="en-CA" sz="6000" dirty="0" smtClean="0"/>
              <a:t/>
            </a:r>
            <a:br>
              <a:rPr lang="en-CA" sz="6000" dirty="0" smtClean="0"/>
            </a:br>
            <a:endParaRPr lang="en-CA" sz="6000" b="1" dirty="0"/>
          </a:p>
        </p:txBody>
      </p:sp>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dirty="0" smtClean="0"/>
              <a:t>What is Pickleball??</a:t>
            </a:r>
            <a:endParaRPr lang="en-CA" dirty="0"/>
          </a:p>
        </p:txBody>
      </p:sp>
      <p:sp>
        <p:nvSpPr>
          <p:cNvPr id="3" name="Content Placeholder 2"/>
          <p:cNvSpPr>
            <a:spLocks noGrp="1"/>
          </p:cNvSpPr>
          <p:nvPr>
            <p:ph idx="1"/>
          </p:nvPr>
        </p:nvSpPr>
        <p:spPr>
          <a:xfrm>
            <a:off x="539552" y="1268760"/>
            <a:ext cx="8064896" cy="5589240"/>
          </a:xfrm>
        </p:spPr>
        <p:txBody>
          <a:bodyPr>
            <a:normAutofit fontScale="92500" lnSpcReduction="20000"/>
          </a:bodyPr>
          <a:lstStyle/>
          <a:p>
            <a:r>
              <a:rPr lang="en-CA" dirty="0" smtClean="0"/>
              <a:t>Pickleball is a court sport played on a badminton sized court with the net lowered to 34 inches at the center. It is played with a perforated plastic ball similar to a </a:t>
            </a:r>
            <a:r>
              <a:rPr lang="en-CA" dirty="0" err="1" smtClean="0"/>
              <a:t>whiffle</a:t>
            </a:r>
            <a:r>
              <a:rPr lang="en-CA" dirty="0" smtClean="0"/>
              <a:t> ball and wood or composite paddles about twice the size of ping pong paddles.</a:t>
            </a:r>
          </a:p>
          <a:p>
            <a:r>
              <a:rPr lang="en-CA" dirty="0" smtClean="0"/>
              <a:t>Pickleball brings the easiest elements of tennis, badminton and ping pong together, making it extremely popular among the baby boomer generation. As this large demographic moves into retirement, they are looking to retain an active and social lifestyle which is the primary reason that Pickleball is the *Fastest Growing Sport in America. </a:t>
            </a:r>
          </a:p>
          <a:p>
            <a:pPr algn="just">
              <a:buNone/>
            </a:pPr>
            <a:endParaRPr lang="en-CA" dirty="0"/>
          </a:p>
        </p:txBody>
      </p:sp>
    </p:spTree>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dirty="0" smtClean="0"/>
              <a:t>*Sources</a:t>
            </a:r>
            <a:endParaRPr lang="en-CA" dirty="0"/>
          </a:p>
        </p:txBody>
      </p:sp>
      <p:sp>
        <p:nvSpPr>
          <p:cNvPr id="3" name="Content Placeholder 2"/>
          <p:cNvSpPr>
            <a:spLocks noGrp="1"/>
          </p:cNvSpPr>
          <p:nvPr>
            <p:ph idx="1"/>
          </p:nvPr>
        </p:nvSpPr>
        <p:spPr/>
        <p:txBody>
          <a:bodyPr>
            <a:normAutofit/>
          </a:bodyPr>
          <a:lstStyle/>
          <a:p>
            <a:r>
              <a:rPr lang="en-CA" sz="1600" i="1" dirty="0" smtClean="0">
                <a:hlinkClick r:id="rId2"/>
              </a:rPr>
              <a:t>https://www.nbcnews.com/.../pickleball-the-fastest-growing-sport-in-america-199360</a:t>
            </a:r>
            <a:endParaRPr lang="en-CA" sz="1600" i="1" dirty="0" smtClean="0"/>
          </a:p>
          <a:p>
            <a:r>
              <a:rPr lang="en-CA" sz="1600" i="1" dirty="0" smtClean="0">
                <a:hlinkClick r:id="rId3"/>
              </a:rPr>
              <a:t>https://deserthealthnews.com/.../</a:t>
            </a:r>
            <a:r>
              <a:rPr lang="en-CA" sz="1600" i="1" dirty="0" err="1" smtClean="0">
                <a:hlinkClick r:id="rId3"/>
              </a:rPr>
              <a:t>pickleball</a:t>
            </a:r>
            <a:r>
              <a:rPr lang="en-CA" sz="1600" i="1" dirty="0" smtClean="0">
                <a:hlinkClick r:id="rId3"/>
              </a:rPr>
              <a:t>-the-fastest-growing-sport-in-north-</a:t>
            </a:r>
            <a:r>
              <a:rPr lang="en-CA" sz="1600" i="1" dirty="0" err="1" smtClean="0">
                <a:hlinkClick r:id="rId3"/>
              </a:rPr>
              <a:t>america</a:t>
            </a:r>
            <a:endParaRPr lang="en-CA" sz="1600" i="1" dirty="0" smtClean="0"/>
          </a:p>
          <a:p>
            <a:r>
              <a:rPr lang="en-CA" sz="1600" i="1" dirty="0" smtClean="0">
                <a:hlinkClick r:id="rId4"/>
              </a:rPr>
              <a:t>https://courtmakers.com/pickleball-the-fastest-growing-sport-in-america</a:t>
            </a:r>
            <a:r>
              <a:rPr lang="en-CA" sz="1600" i="1" dirty="0" smtClean="0"/>
              <a:t> </a:t>
            </a:r>
          </a:p>
          <a:p>
            <a:r>
              <a:rPr lang="en-CA" sz="1600" i="1" dirty="0" smtClean="0">
                <a:hlinkClick r:id="rId5"/>
              </a:rPr>
              <a:t>www.week.com/story/35838021/2017/.../</a:t>
            </a:r>
            <a:r>
              <a:rPr lang="en-CA" sz="1600" i="1" dirty="0" err="1" smtClean="0">
                <a:hlinkClick r:id="rId5"/>
              </a:rPr>
              <a:t>pickleball</a:t>
            </a:r>
            <a:r>
              <a:rPr lang="en-CA" sz="1600" i="1" dirty="0" smtClean="0">
                <a:hlinkClick r:id="rId5"/>
              </a:rPr>
              <a:t>-is-fastest-growing-sport-in-</a:t>
            </a:r>
            <a:r>
              <a:rPr lang="en-CA" sz="1600" i="1" dirty="0" err="1" smtClean="0">
                <a:hlinkClick r:id="rId5"/>
              </a:rPr>
              <a:t>america</a:t>
            </a:r>
            <a:endParaRPr lang="en-CA" sz="1600" i="1" dirty="0" smtClean="0"/>
          </a:p>
          <a:p>
            <a:r>
              <a:rPr lang="en-CA" sz="1600" i="1" dirty="0" smtClean="0">
                <a:hlinkClick r:id="rId6"/>
              </a:rPr>
              <a:t>https://www.washingtontimes.com/.../</a:t>
            </a:r>
            <a:r>
              <a:rPr lang="en-CA" sz="1600" i="1" dirty="0" err="1" smtClean="0">
                <a:hlinkClick r:id="rId6"/>
              </a:rPr>
              <a:t>pickleball</a:t>
            </a:r>
            <a:r>
              <a:rPr lang="en-CA" sz="1600" i="1" dirty="0" smtClean="0">
                <a:hlinkClick r:id="rId6"/>
              </a:rPr>
              <a:t>-is-a-fast-growing-sport-with-an-unusual</a:t>
            </a:r>
            <a:r>
              <a:rPr lang="en-CA" sz="1600" i="1" dirty="0" smtClean="0"/>
              <a:t> </a:t>
            </a:r>
            <a:endParaRPr lang="en-CA" sz="1600" dirty="0" smtClean="0"/>
          </a:p>
          <a:p>
            <a:r>
              <a:rPr lang="en-CA" sz="1600" i="1" dirty="0" smtClean="0">
                <a:hlinkClick r:id="rId7"/>
              </a:rPr>
              <a:t>www.gulphmillstennis.com/single.../Pickleball-Americas-Fastest-Growing-Racket-Sport</a:t>
            </a:r>
            <a:endParaRPr lang="en-CA" sz="1600" i="1" dirty="0" smtClean="0"/>
          </a:p>
          <a:p>
            <a:r>
              <a:rPr lang="en-CA" sz="1600" i="1" dirty="0" smtClean="0">
                <a:hlinkClick r:id="rId8"/>
              </a:rPr>
              <a:t>http://bangordailynews.com/2016/07/21/news/its-the-fastest-growing-sport-belfast-to-gain permanent-</a:t>
            </a:r>
            <a:r>
              <a:rPr lang="en-CA" sz="1600" i="1" dirty="0" err="1" smtClean="0">
                <a:hlinkClick r:id="rId8"/>
              </a:rPr>
              <a:t>pickleball</a:t>
            </a:r>
            <a:r>
              <a:rPr lang="en-CA" sz="1600" i="1" dirty="0" smtClean="0">
                <a:hlinkClick r:id="rId8"/>
              </a:rPr>
              <a:t>-court/</a:t>
            </a:r>
            <a:endParaRPr lang="en-CA" sz="1600" i="1" dirty="0" smtClean="0"/>
          </a:p>
          <a:p>
            <a:r>
              <a:rPr lang="en-CA" sz="1600" i="1" dirty="0" smtClean="0">
                <a:hlinkClick r:id="rId9"/>
              </a:rPr>
              <a:t>http://www.coastalpoint.com/content/welcome-fastest-growing-sport-america_05_11_2017</a:t>
            </a:r>
            <a:endParaRPr lang="en-CA" sz="1600" i="1" dirty="0" smtClean="0"/>
          </a:p>
          <a:p>
            <a:r>
              <a:rPr lang="en-CA" sz="1600" i="1" dirty="0" smtClean="0">
                <a:hlinkClick r:id="rId10"/>
              </a:rPr>
              <a:t>http://fox13now.com/2017/09/19/how-pickleball-has-become-one-of-utahs-fastest-growing-sports/</a:t>
            </a:r>
            <a:endParaRPr lang="en-CA" sz="1600" i="1" dirty="0" smtClean="0"/>
          </a:p>
          <a:p>
            <a:r>
              <a:rPr lang="en-CA" sz="1600" i="1" dirty="0" smtClean="0">
                <a:hlinkClick r:id="rId11"/>
              </a:rPr>
              <a:t>http://www.trespalapasbaja.com/news_article/show/734688?referrer_id=2917088</a:t>
            </a:r>
            <a:endParaRPr lang="en-CA" sz="1600" i="1" dirty="0" smtClean="0"/>
          </a:p>
          <a:p>
            <a:r>
              <a:rPr lang="en-CA" sz="1600" i="1" dirty="0" smtClean="0">
                <a:hlinkClick r:id="rId12"/>
              </a:rPr>
              <a:t>http://www.communityhealthmagazine.com/community/new_york/ontario/pickleball-the-fastest-growing-sport-in-america/article_7e2bbb28-5c28-11e7-97d5-13c608868deb.html</a:t>
            </a:r>
            <a:endParaRPr lang="en-CA" sz="1600" i="1" dirty="0" smtClean="0"/>
          </a:p>
          <a:p>
            <a:r>
              <a:rPr lang="en-CA" sz="1600" i="1" dirty="0" smtClean="0">
                <a:hlinkClick r:id="rId13"/>
              </a:rPr>
              <a:t>http://www.muschealth.org/healthy-aging/october-2016/index.html</a:t>
            </a:r>
            <a:endParaRPr lang="en-CA" sz="1600" i="1" dirty="0" smtClean="0"/>
          </a:p>
          <a:p>
            <a:endParaRPr lang="en-CA" sz="1600" i="1" dirty="0" smtClean="0"/>
          </a:p>
          <a:p>
            <a:pPr>
              <a:buNone/>
            </a:pPr>
            <a:endParaRPr lang="en-CA" sz="1600" i="1" dirty="0" smtClean="0"/>
          </a:p>
          <a:p>
            <a:pPr>
              <a:buNone/>
            </a:pPr>
            <a:endParaRPr lang="en-CA" sz="1600" i="1" dirty="0" smtClean="0"/>
          </a:p>
          <a:p>
            <a:pPr>
              <a:buNone/>
            </a:pPr>
            <a:endParaRPr lang="en-CA" sz="1600" i="1" dirty="0" smtClean="0"/>
          </a:p>
          <a:p>
            <a:pPr>
              <a:buNone/>
            </a:pPr>
            <a:endParaRPr lang="en-CA" sz="1600" dirty="0"/>
          </a:p>
        </p:txBody>
      </p:sp>
    </p:spTree>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27584" y="274638"/>
            <a:ext cx="7344816" cy="706090"/>
          </a:xfrm>
        </p:spPr>
        <p:txBody>
          <a:bodyPr>
            <a:normAutofit fontScale="90000"/>
          </a:bodyPr>
          <a:lstStyle/>
          <a:p>
            <a:r>
              <a:rPr lang="en-CA" b="1" dirty="0" smtClean="0"/>
              <a:t>Why is Pickleball growing? </a:t>
            </a:r>
            <a:endParaRPr lang="en-CA" b="1" dirty="0"/>
          </a:p>
        </p:txBody>
      </p:sp>
      <p:sp>
        <p:nvSpPr>
          <p:cNvPr id="3" name="Content Placeholder 2"/>
          <p:cNvSpPr>
            <a:spLocks noGrp="1"/>
          </p:cNvSpPr>
          <p:nvPr>
            <p:ph idx="1"/>
          </p:nvPr>
        </p:nvSpPr>
        <p:spPr>
          <a:xfrm>
            <a:off x="395536" y="980728"/>
            <a:ext cx="8280920" cy="5760640"/>
          </a:xfrm>
        </p:spPr>
        <p:txBody>
          <a:bodyPr>
            <a:noAutofit/>
          </a:bodyPr>
          <a:lstStyle/>
          <a:p>
            <a:r>
              <a:rPr lang="en-CA" sz="2800" dirty="0" smtClean="0"/>
              <a:t>Pickleball is less about athleticism and more about strategy and ball placement.</a:t>
            </a:r>
          </a:p>
          <a:p>
            <a:r>
              <a:rPr lang="en-CA" sz="2800" dirty="0" smtClean="0"/>
              <a:t>New players can learn the game quickly in a single session however it can be a competitive game for experienced players.</a:t>
            </a:r>
          </a:p>
          <a:p>
            <a:r>
              <a:rPr lang="en-CA" sz="2800" dirty="0" smtClean="0"/>
              <a:t>Pickleball is very social: smaller court enables talk among players. </a:t>
            </a:r>
          </a:p>
          <a:p>
            <a:pPr>
              <a:buClr>
                <a:srgbClr val="FF0000"/>
              </a:buClr>
            </a:pPr>
            <a:r>
              <a:rPr lang="en-CA" sz="2800" dirty="0" smtClean="0"/>
              <a:t>Games are quick allowing players to gather while waiting their turn.</a:t>
            </a:r>
          </a:p>
          <a:p>
            <a:r>
              <a:rPr lang="en-CA" sz="2800" dirty="0" smtClean="0"/>
              <a:t>No special apparel is needed - just something comfortable and appropriate for a court sport.</a:t>
            </a:r>
          </a:p>
          <a:p>
            <a:r>
              <a:rPr lang="en-CA" sz="2800" dirty="0" smtClean="0"/>
              <a:t>Equipment is inexpensive.</a:t>
            </a:r>
          </a:p>
          <a:p>
            <a:endParaRPr lang="en-CA" sz="2400" dirty="0"/>
          </a:p>
        </p:txBody>
      </p:sp>
    </p:spTree>
  </p:cSld>
  <p:clrMapOvr>
    <a:masterClrMapping/>
  </p:clrMapOvr>
  <p:timing>
    <p:tnLst>
      <p:par>
        <p:cTn id="1" dur="indefinite" restart="never" nodeType="tmRoot"/>
      </p:par>
    </p:tn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6082</TotalTime>
  <Words>1099</Words>
  <Application>Microsoft Office PowerPoint</Application>
  <PresentationFormat>On-screen Show (4:3)</PresentationFormat>
  <Paragraphs>26477</Paragraphs>
  <Slides>28</Slides>
  <Notes>2</Notes>
  <HiddenSlides>1</HiddenSlides>
  <MMClips>0</MMClips>
  <ScaleCrop>false</ScaleCrop>
  <HeadingPairs>
    <vt:vector size="4" baseType="variant">
      <vt:variant>
        <vt:lpstr>Theme</vt:lpstr>
      </vt:variant>
      <vt:variant>
        <vt:i4>1</vt:i4>
      </vt:variant>
      <vt:variant>
        <vt:lpstr>Slide Titles</vt:lpstr>
      </vt:variant>
      <vt:variant>
        <vt:i4>28</vt:i4>
      </vt:variant>
    </vt:vector>
  </HeadingPairs>
  <TitlesOfParts>
    <vt:vector size="29" baseType="lpstr">
      <vt:lpstr>Office Theme</vt:lpstr>
      <vt:lpstr>Slide 1</vt:lpstr>
      <vt:lpstr> Presentation to the  HOA Project Planning Committee by the Sunbird Pickleball Club Board. Alan Trudeau presenting.</vt:lpstr>
      <vt:lpstr> We are submitting this  proposal to have Pickleball as the primary use for the SunBird Outdoor Sports Courts  1 &amp; 2 when the courts are resurfaced in 2019. </vt:lpstr>
      <vt:lpstr>Sunbird Pickleball Club   Our Vision  . Facilitate the growth of Pickleball  in SunBird for the enjoyment, health and social engagement of  all players by offering organized recreational and competitive play.  </vt:lpstr>
      <vt:lpstr>  Sunbird Pickleball Club   Mission Statement . To promote the sport of Pickleball  in SunBird for the enjoyment of all residents who wish to participate  no matter their ability or skill level.   </vt:lpstr>
      <vt:lpstr> Sunbird Pickleball Club   The Goal of this presentation . To start the process of working with the HOA Project Planning Committee to make a positive progressive change to our outdoor sports courts 1 &amp; 2. We propose this change would take place when courts 1 &amp; 2 are resurfaced and at that time would be updated to a facility where the primary court colors would be for Pickleball. There will be white lines to define the Tennis courts and the Tennis nets would be permanent as they are now. At the same time lighting and plug-ins would be added so all clubs could enjoy these new courts for evening play. </vt:lpstr>
      <vt:lpstr>What is Pickleball??</vt:lpstr>
      <vt:lpstr>*Sources</vt:lpstr>
      <vt:lpstr>Why is Pickleball growing? </vt:lpstr>
      <vt:lpstr>SunBird Pickleball</vt:lpstr>
      <vt:lpstr>...SunBird Pickleball</vt:lpstr>
      <vt:lpstr>...SunBird Pickleball</vt:lpstr>
      <vt:lpstr>...SunBird Pickleball</vt:lpstr>
      <vt:lpstr>The reasons we are proposing to have the resurfaced sports courts 1 &amp; 2 designed for Pickleball as the primary use and Tennis as the secondary use. </vt:lpstr>
      <vt:lpstr>Slide 15</vt:lpstr>
      <vt:lpstr>Safety on the courts</vt:lpstr>
      <vt:lpstr>Photos of Pickleball Court Lines </vt:lpstr>
      <vt:lpstr>Photos of Pickleball Court Lines </vt:lpstr>
      <vt:lpstr>Note Regarding Pickleball Lines</vt:lpstr>
      <vt:lpstr>Proposal</vt:lpstr>
      <vt:lpstr>Proposal</vt:lpstr>
      <vt:lpstr>Slide 22</vt:lpstr>
      <vt:lpstr>Slide 23</vt:lpstr>
      <vt:lpstr>Slide 24</vt:lpstr>
      <vt:lpstr>Slide 25</vt:lpstr>
      <vt:lpstr>Slide 26</vt:lpstr>
      <vt:lpstr>SunBird benefits</vt:lpstr>
      <vt:lpstr>THANK YOU! We would like to invite everyone here to come out and join us on  the courts to play and have fun  or to watch a couple of games. We welcome any questions you may have.</vt:lpstr>
    </vt:vector>
  </TitlesOfParts>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SunBird Pickleball Club</dc:title>
  <dc:creator>DGC</dc:creator>
  <cp:lastModifiedBy>DGC</cp:lastModifiedBy>
  <cp:revision>162</cp:revision>
  <dcterms:created xsi:type="dcterms:W3CDTF">2017-11-16T15:21:42Z</dcterms:created>
  <dcterms:modified xsi:type="dcterms:W3CDTF">2017-12-20T20:20:19Z</dcterms:modified>
</cp:coreProperties>
</file>